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9"/>
  </p:handoutMasterIdLst>
  <p:sldIdLst>
    <p:sldId id="256" r:id="rId2"/>
    <p:sldId id="259" r:id="rId3"/>
    <p:sldId id="262" r:id="rId4"/>
    <p:sldId id="274" r:id="rId5"/>
    <p:sldId id="275" r:id="rId6"/>
    <p:sldId id="271" r:id="rId7"/>
    <p:sldId id="258" r:id="rId8"/>
    <p:sldId id="264" r:id="rId9"/>
    <p:sldId id="265" r:id="rId10"/>
    <p:sldId id="266" r:id="rId11"/>
    <p:sldId id="267" r:id="rId12"/>
    <p:sldId id="276" r:id="rId13"/>
    <p:sldId id="261" r:id="rId14"/>
    <p:sldId id="269" r:id="rId15"/>
    <p:sldId id="272" r:id="rId16"/>
    <p:sldId id="270" r:id="rId17"/>
    <p:sldId id="277" r:id="rId18"/>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52" autoAdjust="0"/>
    <p:restoredTop sz="93237" autoAdjust="0"/>
  </p:normalViewPr>
  <p:slideViewPr>
    <p:cSldViewPr snapToGrid="0" snapToObjects="1">
      <p:cViewPr varScale="1">
        <p:scale>
          <a:sx n="132" d="100"/>
          <a:sy n="132" d="100"/>
        </p:scale>
        <p:origin x="192" y="240"/>
      </p:cViewPr>
      <p:guideLst/>
    </p:cSldViewPr>
  </p:slideViewPr>
  <p:notesTextViewPr>
    <p:cViewPr>
      <p:scale>
        <a:sx n="1" d="1"/>
        <a:sy n="1" d="1"/>
      </p:scale>
      <p:origin x="0" y="0"/>
    </p:cViewPr>
  </p:notesTextViewPr>
  <p:notesViewPr>
    <p:cSldViewPr snapToGrid="0" snapToObjects="1">
      <p:cViewPr varScale="1">
        <p:scale>
          <a:sx n="110" d="100"/>
          <a:sy n="110" d="100"/>
        </p:scale>
        <p:origin x="4336" y="16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AAF9A1-9375-CD43-AC2A-9CCA5FA64D28}" type="datetimeFigureOut">
              <a:rPr lang="es-ES_tradnl" smtClean="0"/>
              <a:t>29/4/19</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49429F-9E4C-9042-942C-5150CFB5A7FC}" type="slidenum">
              <a:rPr lang="es-ES_tradnl" smtClean="0"/>
              <a:t>‹Nr.›</a:t>
            </a:fld>
            <a:endParaRPr lang="es-ES_tradnl"/>
          </a:p>
        </p:txBody>
      </p:sp>
    </p:spTree>
    <p:extLst>
      <p:ext uri="{BB962C8B-B14F-4D97-AF65-F5344CB8AC3E}">
        <p14:creationId xmlns:p14="http://schemas.microsoft.com/office/powerpoint/2010/main" val="16475230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S_tradnl"/>
          </a:p>
        </p:txBody>
      </p:sp>
      <p:sp>
        <p:nvSpPr>
          <p:cNvPr id="4" name="Marcador de fecha 3"/>
          <p:cNvSpPr>
            <a:spLocks noGrp="1"/>
          </p:cNvSpPr>
          <p:nvPr>
            <p:ph type="dt" sz="half" idx="10"/>
          </p:nvPr>
        </p:nvSpPr>
        <p:spPr/>
        <p:txBody>
          <a:bodyPr/>
          <a:lstStyle/>
          <a:p>
            <a:fld id="{1C0CE26C-4598-3142-BFCF-7F129608D620}" type="datetimeFigureOut">
              <a:rPr lang="es-ES_tradnl" smtClean="0"/>
              <a:t>29/4/19</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451" cy="6858000"/>
          </a:xfrm>
          <a:prstGeom prst="rect">
            <a:avLst/>
          </a:prstGeom>
        </p:spPr>
      </p:pic>
      <p:sp>
        <p:nvSpPr>
          <p:cNvPr id="6" name="Marcador de número de diapositiva 5"/>
          <p:cNvSpPr>
            <a:spLocks noGrp="1"/>
          </p:cNvSpPr>
          <p:nvPr>
            <p:ph type="sldNum" sz="quarter" idx="12"/>
          </p:nvPr>
        </p:nvSpPr>
        <p:spPr/>
        <p:txBody>
          <a:bodyPr/>
          <a:lstStyle/>
          <a:p>
            <a:fld id="{7ED9690D-36B2-3745-A5DE-7A39BC3887E0}" type="slidenum">
              <a:rPr lang="es-ES_tradnl" smtClean="0"/>
              <a:t>‹Nr.›</a:t>
            </a:fld>
            <a:endParaRPr lang="es-ES_tradnl"/>
          </a:p>
        </p:txBody>
      </p:sp>
    </p:spTree>
    <p:extLst>
      <p:ext uri="{BB962C8B-B14F-4D97-AF65-F5344CB8AC3E}">
        <p14:creationId xmlns:p14="http://schemas.microsoft.com/office/powerpoint/2010/main" val="212040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2" name="Título 1"/>
          <p:cNvSpPr>
            <a:spLocks noGrp="1"/>
          </p:cNvSpPr>
          <p:nvPr>
            <p:ph type="title"/>
          </p:nvPr>
        </p:nvSpPr>
        <p:spPr>
          <a:xfrm>
            <a:off x="839788" y="457200"/>
            <a:ext cx="10514012" cy="1600200"/>
          </a:xfrm>
          <a:prstGeom prst="rect">
            <a:avLst/>
          </a:prstGeom>
        </p:spPr>
        <p:txBody>
          <a:bodyPr anchor="b"/>
          <a:lstStyle>
            <a:lvl1pPr>
              <a:defRPr sz="3200">
                <a:solidFill>
                  <a:schemeClr val="tx2"/>
                </a:solidFill>
              </a:defRPr>
            </a:lvl1pPr>
          </a:lstStyle>
          <a:p>
            <a:r>
              <a:rPr lang="es-ES"/>
              <a:t>Haga clic para modificar el estilo de título del patrón</a:t>
            </a:r>
            <a:endParaRPr lang="es-ES_tradnl" dirty="0"/>
          </a:p>
        </p:txBody>
      </p:sp>
      <p:sp>
        <p:nvSpPr>
          <p:cNvPr id="4" name="Marcador de texto 3"/>
          <p:cNvSpPr>
            <a:spLocks noGrp="1"/>
          </p:cNvSpPr>
          <p:nvPr>
            <p:ph type="body" sz="half" idx="2"/>
          </p:nvPr>
        </p:nvSpPr>
        <p:spPr>
          <a:xfrm>
            <a:off x="839788" y="2057400"/>
            <a:ext cx="105140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C0CE26C-4598-3142-BFCF-7F129608D620}" type="datetimeFigureOut">
              <a:rPr lang="es-ES_tradnl" smtClean="0"/>
              <a:t>29/4/19</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p:txBody>
          <a:bodyPr/>
          <a:lstStyle/>
          <a:p>
            <a:fld id="{7ED9690D-36B2-3745-A5DE-7A39BC3887E0}" type="slidenum">
              <a:rPr lang="es-ES_tradnl" smtClean="0"/>
              <a:t>‹Nr.›</a:t>
            </a:fld>
            <a:endParaRPr lang="es-ES_tradnl"/>
          </a:p>
        </p:txBody>
      </p:sp>
    </p:spTree>
    <p:extLst>
      <p:ext uri="{BB962C8B-B14F-4D97-AF65-F5344CB8AC3E}">
        <p14:creationId xmlns:p14="http://schemas.microsoft.com/office/powerpoint/2010/main" val="153188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2" name="Título 1"/>
          <p:cNvSpPr>
            <a:spLocks noGrp="1"/>
          </p:cNvSpPr>
          <p:nvPr>
            <p:ph type="title"/>
          </p:nvPr>
        </p:nvSpPr>
        <p:spPr>
          <a:xfrm>
            <a:off x="838200" y="1319866"/>
            <a:ext cx="10515600" cy="1325563"/>
          </a:xfrm>
        </p:spPr>
        <p:txBody>
          <a:bodyPr/>
          <a:lstStyle/>
          <a:p>
            <a:r>
              <a:rPr lang="es-ES"/>
              <a:t>Haga clic para modificar el estilo de título del patrón</a:t>
            </a:r>
            <a:endParaRPr lang="es-ES_tradnl"/>
          </a:p>
        </p:txBody>
      </p:sp>
      <p:sp>
        <p:nvSpPr>
          <p:cNvPr id="3" name="Marcador de fecha 2"/>
          <p:cNvSpPr>
            <a:spLocks noGrp="1"/>
          </p:cNvSpPr>
          <p:nvPr>
            <p:ph type="dt" sz="half" idx="10"/>
          </p:nvPr>
        </p:nvSpPr>
        <p:spPr/>
        <p:txBody>
          <a:bodyPr/>
          <a:lstStyle/>
          <a:p>
            <a:fld id="{1C0CE26C-4598-3142-BFCF-7F129608D620}" type="datetimeFigureOut">
              <a:rPr lang="es-ES_tradnl" smtClean="0"/>
              <a:t>29/4/19</a:t>
            </a:fld>
            <a:endParaRPr lang="es-ES_tradnl"/>
          </a:p>
        </p:txBody>
      </p:sp>
      <p:sp>
        <p:nvSpPr>
          <p:cNvPr id="4" name="Marcador de número de diapositiva 3"/>
          <p:cNvSpPr>
            <a:spLocks noGrp="1"/>
          </p:cNvSpPr>
          <p:nvPr>
            <p:ph type="sldNum" sz="quarter" idx="11"/>
          </p:nvPr>
        </p:nvSpPr>
        <p:spPr/>
        <p:txBody>
          <a:bodyPr/>
          <a:lstStyle/>
          <a:p>
            <a:fld id="{7ED9690D-36B2-3745-A5DE-7A39BC3887E0}" type="slidenum">
              <a:rPr lang="es-ES_tradnl" smtClean="0"/>
              <a:t>‹Nr.›</a:t>
            </a:fld>
            <a:endParaRPr lang="es-ES_tradnl"/>
          </a:p>
        </p:txBody>
      </p:sp>
    </p:spTree>
    <p:extLst>
      <p:ext uri="{BB962C8B-B14F-4D97-AF65-F5344CB8AC3E}">
        <p14:creationId xmlns:p14="http://schemas.microsoft.com/office/powerpoint/2010/main" val="18466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451" cy="6858000"/>
          </a:xfrm>
          <a:prstGeom prst="rect">
            <a:avLst/>
          </a:prstGeom>
        </p:spPr>
      </p:pic>
      <p:sp>
        <p:nvSpPr>
          <p:cNvPr id="3" name="Marcador de fecha 2"/>
          <p:cNvSpPr>
            <a:spLocks noGrp="1"/>
          </p:cNvSpPr>
          <p:nvPr>
            <p:ph type="dt" sz="half" idx="10"/>
          </p:nvPr>
        </p:nvSpPr>
        <p:spPr/>
        <p:txBody>
          <a:bodyPr/>
          <a:lstStyle/>
          <a:p>
            <a:fld id="{1C0CE26C-4598-3142-BFCF-7F129608D620}" type="datetimeFigureOut">
              <a:rPr lang="es-ES_tradnl" smtClean="0"/>
              <a:t>29/4/19</a:t>
            </a:fld>
            <a:endParaRPr lang="es-ES_tradnl"/>
          </a:p>
        </p:txBody>
      </p:sp>
      <p:sp>
        <p:nvSpPr>
          <p:cNvPr id="4" name="Marcador de número de diapositiva 3"/>
          <p:cNvSpPr>
            <a:spLocks noGrp="1"/>
          </p:cNvSpPr>
          <p:nvPr>
            <p:ph type="sldNum" sz="quarter" idx="11"/>
          </p:nvPr>
        </p:nvSpPr>
        <p:spPr/>
        <p:txBody>
          <a:bodyPr/>
          <a:lstStyle/>
          <a:p>
            <a:fld id="{7ED9690D-36B2-3745-A5DE-7A39BC3887E0}" type="slidenum">
              <a:rPr lang="es-ES_tradnl" smtClean="0"/>
              <a:t>‹Nr.›</a:t>
            </a:fld>
            <a:endParaRPr lang="es-ES_tradnl"/>
          </a:p>
        </p:txBody>
      </p:sp>
    </p:spTree>
    <p:extLst>
      <p:ext uri="{BB962C8B-B14F-4D97-AF65-F5344CB8AC3E}">
        <p14:creationId xmlns:p14="http://schemas.microsoft.com/office/powerpoint/2010/main" val="94399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451" cy="6858000"/>
          </a:xfrm>
          <a:prstGeom prst="rect">
            <a:avLst/>
          </a:prstGeom>
        </p:spPr>
      </p:pic>
      <p:sp>
        <p:nvSpPr>
          <p:cNvPr id="3" name="Marcador de fecha 2"/>
          <p:cNvSpPr>
            <a:spLocks noGrp="1"/>
          </p:cNvSpPr>
          <p:nvPr>
            <p:ph type="dt" sz="half" idx="10"/>
          </p:nvPr>
        </p:nvSpPr>
        <p:spPr/>
        <p:txBody>
          <a:bodyPr/>
          <a:lstStyle/>
          <a:p>
            <a:fld id="{1C0CE26C-4598-3142-BFCF-7F129608D620}" type="datetimeFigureOut">
              <a:rPr lang="es-ES_tradnl" smtClean="0"/>
              <a:t>29/4/19</a:t>
            </a:fld>
            <a:endParaRPr lang="es-ES_tradnl"/>
          </a:p>
        </p:txBody>
      </p:sp>
      <p:sp>
        <p:nvSpPr>
          <p:cNvPr id="4" name="Marcador de número de diapositiva 3"/>
          <p:cNvSpPr>
            <a:spLocks noGrp="1"/>
          </p:cNvSpPr>
          <p:nvPr>
            <p:ph type="sldNum" sz="quarter" idx="11"/>
          </p:nvPr>
        </p:nvSpPr>
        <p:spPr/>
        <p:txBody>
          <a:bodyPr/>
          <a:lstStyle/>
          <a:p>
            <a:fld id="{7ED9690D-36B2-3745-A5DE-7A39BC3887E0}" type="slidenum">
              <a:rPr lang="es-ES_tradnl" smtClean="0"/>
              <a:t>‹Nr.›</a:t>
            </a:fld>
            <a:endParaRPr lang="es-ES_tradnl"/>
          </a:p>
        </p:txBody>
      </p:sp>
    </p:spTree>
    <p:extLst>
      <p:ext uri="{BB962C8B-B14F-4D97-AF65-F5344CB8AC3E}">
        <p14:creationId xmlns:p14="http://schemas.microsoft.com/office/powerpoint/2010/main" val="214094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1C0CE26C-4598-3142-BFCF-7F129608D620}" type="datetimeFigureOut">
              <a:rPr lang="es-ES_tradnl" smtClean="0"/>
              <a:t>29/4/19</a:t>
            </a:fld>
            <a:endParaRPr lang="es-ES_tradnl"/>
          </a:p>
        </p:txBody>
      </p:sp>
      <p:sp>
        <p:nvSpPr>
          <p:cNvPr id="4" name="Marcador de número de diapositiva 3"/>
          <p:cNvSpPr>
            <a:spLocks noGrp="1"/>
          </p:cNvSpPr>
          <p:nvPr>
            <p:ph type="sldNum" sz="quarter" idx="11"/>
          </p:nvPr>
        </p:nvSpPr>
        <p:spPr/>
        <p:txBody>
          <a:bodyPr/>
          <a:lstStyle/>
          <a:p>
            <a:fld id="{7ED9690D-36B2-3745-A5DE-7A39BC3887E0}" type="slidenum">
              <a:rPr lang="es-ES_tradnl" smtClean="0"/>
              <a:t>‹Nr.›</a:t>
            </a:fld>
            <a:endParaRPr lang="es-ES_tradnl"/>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Tree>
    <p:extLst>
      <p:ext uri="{BB962C8B-B14F-4D97-AF65-F5344CB8AC3E}">
        <p14:creationId xmlns:p14="http://schemas.microsoft.com/office/powerpoint/2010/main" val="137637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451" cy="6858000"/>
          </a:xfrm>
          <a:prstGeom prst="rect">
            <a:avLst/>
          </a:prstGeom>
        </p:spPr>
      </p:pic>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ES_tradnl"/>
          </a:p>
        </p:txBody>
      </p:sp>
      <p:sp>
        <p:nvSpPr>
          <p:cNvPr id="3" name="Marcador de fecha 2"/>
          <p:cNvSpPr>
            <a:spLocks noGrp="1"/>
          </p:cNvSpPr>
          <p:nvPr>
            <p:ph type="dt" sz="half" idx="10"/>
          </p:nvPr>
        </p:nvSpPr>
        <p:spPr/>
        <p:txBody>
          <a:bodyPr/>
          <a:lstStyle/>
          <a:p>
            <a:fld id="{1C0CE26C-4598-3142-BFCF-7F129608D620}" type="datetimeFigureOut">
              <a:rPr lang="es-ES_tradnl" smtClean="0"/>
              <a:t>29/4/19</a:t>
            </a:fld>
            <a:endParaRPr lang="es-ES_tradn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p:txBody>
          <a:bodyPr/>
          <a:lstStyle/>
          <a:p>
            <a:fld id="{7ED9690D-36B2-3745-A5DE-7A39BC3887E0}" type="slidenum">
              <a:rPr lang="es-ES_tradnl" smtClean="0"/>
              <a:t>‹Nr.›</a:t>
            </a:fld>
            <a:endParaRPr lang="es-ES_tradnl"/>
          </a:p>
        </p:txBody>
      </p:sp>
    </p:spTree>
    <p:extLst>
      <p:ext uri="{BB962C8B-B14F-4D97-AF65-F5344CB8AC3E}">
        <p14:creationId xmlns:p14="http://schemas.microsoft.com/office/powerpoint/2010/main" val="32848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1C0CE26C-4598-3142-BFCF-7F129608D620}" type="datetimeFigureOut">
              <a:rPr lang="es-ES_tradnl" smtClean="0"/>
              <a:t>29/4/19</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6" name="Marcador de número de diapositiva 5"/>
          <p:cNvSpPr>
            <a:spLocks noGrp="1"/>
          </p:cNvSpPr>
          <p:nvPr>
            <p:ph type="sldNum" sz="quarter" idx="12"/>
          </p:nvPr>
        </p:nvSpPr>
        <p:spPr/>
        <p:txBody>
          <a:bodyPr/>
          <a:lstStyle/>
          <a:p>
            <a:fld id="{7ED9690D-36B2-3745-A5DE-7A39BC3887E0}" type="slidenum">
              <a:rPr lang="es-ES_tradnl" smtClean="0"/>
              <a:t>‹Nr.›</a:t>
            </a:fld>
            <a:endParaRPr lang="es-ES_tradnl"/>
          </a:p>
        </p:txBody>
      </p:sp>
    </p:spTree>
    <p:extLst>
      <p:ext uri="{BB962C8B-B14F-4D97-AF65-F5344CB8AC3E}">
        <p14:creationId xmlns:p14="http://schemas.microsoft.com/office/powerpoint/2010/main" val="8793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8200" y="615812"/>
            <a:ext cx="10515600" cy="997836"/>
          </a:xfrm>
          <a:prstGeom prst="rect">
            <a:avLst/>
          </a:prstGeom>
        </p:spPr>
        <p:txBody>
          <a:bodyPr anchor="b"/>
          <a:lstStyle>
            <a:lvl1pPr>
              <a:defRPr sz="6000"/>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1850" y="1873625"/>
            <a:ext cx="10515600" cy="42160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C0CE26C-4598-3142-BFCF-7F129608D620}" type="datetimeFigureOut">
              <a:rPr lang="es-ES_tradnl" smtClean="0"/>
              <a:t>29/4/19</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451" cy="6858000"/>
          </a:xfrm>
          <a:prstGeom prst="rect">
            <a:avLst/>
          </a:prstGeom>
        </p:spPr>
      </p:pic>
      <p:sp>
        <p:nvSpPr>
          <p:cNvPr id="6" name="Marcador de número de diapositiva 5"/>
          <p:cNvSpPr>
            <a:spLocks noGrp="1"/>
          </p:cNvSpPr>
          <p:nvPr>
            <p:ph type="sldNum" sz="quarter" idx="12"/>
          </p:nvPr>
        </p:nvSpPr>
        <p:spPr/>
        <p:txBody>
          <a:bodyPr/>
          <a:lstStyle/>
          <a:p>
            <a:fld id="{7ED9690D-36B2-3745-A5DE-7A39BC3887E0}" type="slidenum">
              <a:rPr lang="es-ES_tradnl" smtClean="0"/>
              <a:t>‹Nr.›</a:t>
            </a:fld>
            <a:endParaRPr lang="es-ES_tradnl"/>
          </a:p>
        </p:txBody>
      </p:sp>
    </p:spTree>
    <p:extLst>
      <p:ext uri="{BB962C8B-B14F-4D97-AF65-F5344CB8AC3E}">
        <p14:creationId xmlns:p14="http://schemas.microsoft.com/office/powerpoint/2010/main" val="37755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451" cy="6858000"/>
          </a:xfrm>
          <a:prstGeom prst="rect">
            <a:avLst/>
          </a:prstGeom>
        </p:spPr>
      </p:pic>
      <p:sp>
        <p:nvSpPr>
          <p:cNvPr id="2" name="Título 1"/>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s-ES"/>
              <a:t>Haga clic para modificar el estilo de título del patrón</a:t>
            </a:r>
            <a:endParaRPr lang="es-ES_tradnl" dirty="0"/>
          </a:p>
        </p:txBody>
      </p:sp>
      <p:sp>
        <p:nvSpPr>
          <p:cNvPr id="3" name="Marcador de fecha 2"/>
          <p:cNvSpPr>
            <a:spLocks noGrp="1"/>
          </p:cNvSpPr>
          <p:nvPr>
            <p:ph type="dt" sz="half" idx="10"/>
          </p:nvPr>
        </p:nvSpPr>
        <p:spPr/>
        <p:txBody>
          <a:bodyPr/>
          <a:lstStyle/>
          <a:p>
            <a:fld id="{1C0CE26C-4598-3142-BFCF-7F129608D620}" type="datetimeFigureOut">
              <a:rPr lang="es-ES_tradnl" smtClean="0"/>
              <a:t>29/4/19</a:t>
            </a:fld>
            <a:endParaRPr lang="es-ES_tradn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p:txBody>
          <a:bodyPr/>
          <a:lstStyle/>
          <a:p>
            <a:fld id="{7ED9690D-36B2-3745-A5DE-7A39BC3887E0}" type="slidenum">
              <a:rPr lang="es-ES_tradnl" smtClean="0"/>
              <a:t>‹Nr.›</a:t>
            </a:fld>
            <a:endParaRPr lang="es-ES_tradnl"/>
          </a:p>
        </p:txBody>
      </p:sp>
    </p:spTree>
    <p:extLst>
      <p:ext uri="{BB962C8B-B14F-4D97-AF65-F5344CB8AC3E}">
        <p14:creationId xmlns:p14="http://schemas.microsoft.com/office/powerpoint/2010/main" val="847573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CE26C-4598-3142-BFCF-7F129608D620}" type="datetimeFigureOut">
              <a:rPr lang="es-ES_tradnl" smtClean="0"/>
              <a:t>29/4/19</a:t>
            </a:fld>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9690D-36B2-3745-A5DE-7A39BC3887E0}" type="slidenum">
              <a:rPr lang="es-ES_tradnl" smtClean="0"/>
              <a:t>‹Nr.›</a:t>
            </a:fld>
            <a:endParaRPr lang="es-ES_tradnl"/>
          </a:p>
        </p:txBody>
      </p:sp>
      <p:sp>
        <p:nvSpPr>
          <p:cNvPr id="7" name="Marcador de título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dirty="0"/>
              <a:t>Clic para editar título</a:t>
            </a:r>
          </a:p>
        </p:txBody>
      </p:sp>
    </p:spTree>
    <p:extLst>
      <p:ext uri="{BB962C8B-B14F-4D97-AF65-F5344CB8AC3E}">
        <p14:creationId xmlns:p14="http://schemas.microsoft.com/office/powerpoint/2010/main" val="156547525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62" r:id="rId4"/>
    <p:sldLayoutId id="2147483661" r:id="rId5"/>
    <p:sldLayoutId id="2147483660" r:id="rId6"/>
    <p:sldLayoutId id="2147483650" r:id="rId7"/>
    <p:sldLayoutId id="2147483651" r:id="rId8"/>
    <p:sldLayoutId id="2147483654" r:id="rId9"/>
    <p:sldLayoutId id="2147483656" r:id="rId10"/>
  </p:sldLayoutIdLst>
  <p:txStyles>
    <p:titleStyle>
      <a:lvl1pPr algn="l" defTabSz="914400" rtl="0" eaLnBrk="1" latinLnBrk="0" hangingPunct="1">
        <a:lnSpc>
          <a:spcPct val="90000"/>
        </a:lnSpc>
        <a:spcBef>
          <a:spcPct val="0"/>
        </a:spcBef>
        <a:buNone/>
        <a:defRPr sz="4400" b="1" i="0" kern="1200">
          <a:solidFill>
            <a:schemeClr val="accent4"/>
          </a:solidFill>
          <a:latin typeface="Gotham Narrow Ultra" charset="0"/>
          <a:ea typeface="Gotham Narrow Ultra" charset="0"/>
          <a:cs typeface="Gotham Narrow Ultr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00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90906" y="563327"/>
            <a:ext cx="10515600" cy="1060356"/>
          </a:xfrm>
        </p:spPr>
        <p:txBody>
          <a:bodyPr>
            <a:normAutofit/>
          </a:bodyPr>
          <a:lstStyle/>
          <a:p>
            <a:pPr algn="just"/>
            <a:r>
              <a:rPr lang="es-ES_tradnl" sz="2900" dirty="0">
                <a:solidFill>
                  <a:schemeClr val="accent3"/>
                </a:solidFill>
                <a:latin typeface="Gotham Book" charset="0"/>
                <a:ea typeface="Gotham Book" charset="0"/>
                <a:cs typeface="Gotham Book" charset="0"/>
              </a:rPr>
              <a:t>Las propuestas adicionales remitidas fueron:</a:t>
            </a:r>
          </a:p>
        </p:txBody>
      </p:sp>
      <p:sp>
        <p:nvSpPr>
          <p:cNvPr id="4" name="Marcador de texto 3"/>
          <p:cNvSpPr>
            <a:spLocks noGrp="1"/>
          </p:cNvSpPr>
          <p:nvPr>
            <p:ph type="body" idx="1"/>
          </p:nvPr>
        </p:nvSpPr>
        <p:spPr>
          <a:xfrm>
            <a:off x="790906" y="2146041"/>
            <a:ext cx="10515600" cy="3765388"/>
          </a:xfrm>
        </p:spPr>
        <p:txBody>
          <a:bodyPr/>
          <a:lstStyle/>
          <a:p>
            <a:pPr marL="342900" indent="-342900" algn="just">
              <a:buClr>
                <a:schemeClr val="accent2"/>
              </a:buClr>
              <a:buFont typeface="Arial" panose="020B0604020202020204" pitchFamily="34" charset="0"/>
              <a:buChar char="•"/>
            </a:pPr>
            <a:r>
              <a:rPr lang="es-MX" dirty="0">
                <a:solidFill>
                  <a:schemeClr val="accent4">
                    <a:lumMod val="75000"/>
                  </a:schemeClr>
                </a:solidFill>
              </a:rPr>
              <a:t>“Centro de Investigación y Estudios para el Desarrollo y la Igualdad Social” (Propone modificaciones en los artículos 4, 5, 6, 7, 8, 9, 10, 11, 12, 17, 20, 21),</a:t>
            </a:r>
          </a:p>
          <a:p>
            <a:pPr marL="342900" indent="-342900" algn="just">
              <a:buClr>
                <a:schemeClr val="accent2"/>
              </a:buClr>
              <a:buFont typeface="Arial" panose="020B0604020202020204" pitchFamily="34" charset="0"/>
              <a:buChar char="•"/>
            </a:pPr>
            <a:r>
              <a:rPr lang="es-MX" dirty="0">
                <a:solidFill>
                  <a:schemeClr val="accent4">
                    <a:lumMod val="75000"/>
                  </a:schemeClr>
                </a:solidFill>
              </a:rPr>
              <a:t>“Sin Fronteras IAP” (Propone modificaciones en los artículos 1, 3, 4, 5, 7, 12, 15 y 21),</a:t>
            </a:r>
          </a:p>
          <a:p>
            <a:pPr marL="342900" indent="-342900" algn="just">
              <a:buClr>
                <a:schemeClr val="accent2"/>
              </a:buClr>
              <a:buFont typeface="Arial" panose="020B0604020202020204" pitchFamily="34" charset="0"/>
              <a:buChar char="•"/>
            </a:pPr>
            <a:r>
              <a:rPr lang="es-MX" dirty="0">
                <a:solidFill>
                  <a:schemeClr val="accent4">
                    <a:lumMod val="75000"/>
                  </a:schemeClr>
                </a:solidFill>
              </a:rPr>
              <a:t>“Cáritas Emergencias A.C.” (Tuvo comentarios a los artículos 3, 5 y 10),</a:t>
            </a:r>
          </a:p>
          <a:p>
            <a:pPr marL="342900" indent="-342900" algn="just">
              <a:buClr>
                <a:schemeClr val="accent2"/>
              </a:buClr>
              <a:buFont typeface="Arial" panose="020B0604020202020204" pitchFamily="34" charset="0"/>
              <a:buChar char="•"/>
            </a:pPr>
            <a:r>
              <a:rPr lang="es-MX" dirty="0">
                <a:solidFill>
                  <a:schemeClr val="accent4">
                    <a:lumMod val="75000"/>
                  </a:schemeClr>
                </a:solidFill>
              </a:rPr>
              <a:t>“Miel que vino del cielo A.C.” (Hizo aportes a los artículos 1, 3, 5, 6, 7, 13, 14, 15, 16, 17, 19, 20, 21, y 22),</a:t>
            </a:r>
          </a:p>
          <a:p>
            <a:pPr marL="342900" indent="-342900" algn="just">
              <a:buClr>
                <a:schemeClr val="accent2"/>
              </a:buClr>
              <a:buFont typeface="Arial" panose="020B0604020202020204" pitchFamily="34" charset="0"/>
              <a:buChar char="•"/>
            </a:pPr>
            <a:r>
              <a:rPr lang="es-MX" dirty="0">
                <a:solidFill>
                  <a:schemeClr val="accent4">
                    <a:lumMod val="75000"/>
                  </a:schemeClr>
                </a:solidFill>
              </a:rPr>
              <a:t>“Fundación Cambio Simultáneo A.C.” (Tuvo comentarios a los artículos 3, 4, 5, 6, 7, 9, 10, 11, 12, 13, 14, 15, 16, 17, 18, 19, 21 y 22),</a:t>
            </a:r>
            <a:endParaRPr lang="es-ES_tradnl" dirty="0">
              <a:solidFill>
                <a:schemeClr val="accent4">
                  <a:lumMod val="75000"/>
                </a:schemeClr>
              </a:solidFill>
            </a:endParaRPr>
          </a:p>
        </p:txBody>
      </p:sp>
    </p:spTree>
    <p:extLst>
      <p:ext uri="{BB962C8B-B14F-4D97-AF65-F5344CB8AC3E}">
        <p14:creationId xmlns:p14="http://schemas.microsoft.com/office/powerpoint/2010/main" val="417912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545246" y="1623527"/>
            <a:ext cx="10515600" cy="4408782"/>
          </a:xfrm>
        </p:spPr>
        <p:txBody>
          <a:bodyPr/>
          <a:lstStyle/>
          <a:p>
            <a:pPr marL="342900" indent="-342900" algn="just">
              <a:buClr>
                <a:schemeClr val="accent2"/>
              </a:buClr>
              <a:buFont typeface="Wingdings" charset="2"/>
              <a:buChar char="§"/>
            </a:pPr>
            <a:r>
              <a:rPr lang="es-MX" dirty="0">
                <a:solidFill>
                  <a:schemeClr val="accent4">
                    <a:lumMod val="75000"/>
                  </a:schemeClr>
                </a:solidFill>
              </a:rPr>
              <a:t>“Consejo de Unidad Étnica” (No envió documento, sólo comentario en correo electrónico),</a:t>
            </a:r>
          </a:p>
          <a:p>
            <a:pPr marL="342900" indent="-342900" algn="just">
              <a:buClr>
                <a:schemeClr val="accent2"/>
              </a:buClr>
              <a:buFont typeface="Wingdings" charset="2"/>
              <a:buChar char="§"/>
            </a:pPr>
            <a:r>
              <a:rPr lang="es-MX" dirty="0">
                <a:solidFill>
                  <a:schemeClr val="accent4">
                    <a:lumMod val="75000"/>
                  </a:schemeClr>
                </a:solidFill>
              </a:rPr>
              <a:t>“Encuentro Solidario A.C.” (Hizo comentarios a los artículos 5, 6, 7, 10, 11, 13, 14, 15, 17, 19 y 21),</a:t>
            </a:r>
          </a:p>
          <a:p>
            <a:pPr marL="342900" indent="-342900" algn="just">
              <a:buClr>
                <a:schemeClr val="accent2"/>
              </a:buClr>
              <a:buFont typeface="Wingdings" charset="2"/>
              <a:buChar char="§"/>
            </a:pPr>
            <a:r>
              <a:rPr lang="es-MX" dirty="0">
                <a:solidFill>
                  <a:schemeClr val="accent4">
                    <a:lumMod val="75000"/>
                  </a:schemeClr>
                </a:solidFill>
              </a:rPr>
              <a:t>“Sembrando Valores A.C.” (Tuvo aportes a los artículos 2, 3, 4, 5, 6, 7, 10, 11, 12, 13, 14, 15, 17, 19 y 21).</a:t>
            </a:r>
            <a:endParaRPr lang="es-ES_tradnl" dirty="0">
              <a:solidFill>
                <a:schemeClr val="accent4">
                  <a:lumMod val="75000"/>
                </a:schemeClr>
              </a:solidFill>
            </a:endParaRPr>
          </a:p>
        </p:txBody>
      </p:sp>
    </p:spTree>
    <p:extLst>
      <p:ext uri="{BB962C8B-B14F-4D97-AF65-F5344CB8AC3E}">
        <p14:creationId xmlns:p14="http://schemas.microsoft.com/office/powerpoint/2010/main" val="293671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8200" y="1231641"/>
            <a:ext cx="10515600" cy="1413788"/>
          </a:xfrm>
        </p:spPr>
        <p:txBody>
          <a:bodyPr>
            <a:normAutofit/>
          </a:bodyPr>
          <a:lstStyle/>
          <a:p>
            <a:pPr algn="just"/>
            <a:r>
              <a:rPr lang="es-MX" sz="2800" dirty="0">
                <a:solidFill>
                  <a:schemeClr val="tx2"/>
                </a:solidFill>
                <a:latin typeface="Gotham Book" charset="0"/>
                <a:ea typeface="Gotham Book" charset="0"/>
                <a:cs typeface="Gotham Book" charset="0"/>
              </a:rPr>
              <a:t>En la cuadragésima novena Asamblea Ordinaria del CSyE del 9 de julio de 2018:</a:t>
            </a:r>
            <a:endParaRPr lang="es-ES_tradnl" sz="2800" dirty="0">
              <a:solidFill>
                <a:schemeClr val="tx2"/>
              </a:solidFill>
              <a:latin typeface="Gotham Book" charset="0"/>
              <a:ea typeface="Gotham Book" charset="0"/>
              <a:cs typeface="Gotham Book" charset="0"/>
            </a:endParaRPr>
          </a:p>
        </p:txBody>
      </p:sp>
      <p:sp>
        <p:nvSpPr>
          <p:cNvPr id="4" name="Marcador de contenido 3"/>
          <p:cNvSpPr>
            <a:spLocks noGrp="1"/>
          </p:cNvSpPr>
          <p:nvPr>
            <p:ph idx="4294967295"/>
          </p:nvPr>
        </p:nvSpPr>
        <p:spPr>
          <a:xfrm>
            <a:off x="838200" y="2799184"/>
            <a:ext cx="10515600" cy="3736554"/>
          </a:xfrm>
        </p:spPr>
        <p:txBody>
          <a:bodyPr>
            <a:normAutofit lnSpcReduction="10000"/>
          </a:bodyPr>
          <a:lstStyle/>
          <a:p>
            <a:pPr marL="0" indent="0" algn="just">
              <a:buNone/>
            </a:pPr>
            <a:r>
              <a:rPr lang="es-ES" dirty="0">
                <a:solidFill>
                  <a:schemeClr val="accent4">
                    <a:lumMod val="75000"/>
                  </a:schemeClr>
                </a:solidFill>
              </a:rPr>
              <a:t>Se renovó el grupo de trabajo para la revisión y actualización de los Lineamientos de Operación de los Espacios de Participación para estar integrado por:</a:t>
            </a:r>
          </a:p>
          <a:p>
            <a:pPr marL="0" indent="0" algn="just">
              <a:buNone/>
            </a:pPr>
            <a:endParaRPr lang="es-ES" dirty="0">
              <a:solidFill>
                <a:schemeClr val="accent4">
                  <a:lumMod val="75000"/>
                </a:schemeClr>
              </a:solidFill>
            </a:endParaRPr>
          </a:p>
          <a:p>
            <a:pPr>
              <a:buClr>
                <a:schemeClr val="tx2"/>
              </a:buClr>
              <a:buFont typeface="Wingdings" charset="2"/>
              <a:buChar char="§"/>
            </a:pPr>
            <a:r>
              <a:rPr lang="es-MX" dirty="0" err="1">
                <a:solidFill>
                  <a:schemeClr val="accent4">
                    <a:lumMod val="75000"/>
                  </a:schemeClr>
                </a:solidFill>
              </a:rPr>
              <a:t>Édnica</a:t>
            </a:r>
            <a:r>
              <a:rPr lang="es-MX" dirty="0">
                <a:solidFill>
                  <a:schemeClr val="accent4">
                    <a:lumMod val="75000"/>
                  </a:schemeClr>
                </a:solidFill>
              </a:rPr>
              <a:t> IAP</a:t>
            </a:r>
            <a:r>
              <a:rPr lang="es-ES" dirty="0">
                <a:solidFill>
                  <a:schemeClr val="accent4">
                    <a:lumMod val="75000"/>
                  </a:schemeClr>
                </a:solidFill>
              </a:rPr>
              <a:t>, </a:t>
            </a:r>
          </a:p>
          <a:p>
            <a:pPr>
              <a:buClr>
                <a:schemeClr val="tx2"/>
              </a:buClr>
              <a:buFont typeface="Wingdings" charset="2"/>
              <a:buChar char="§"/>
            </a:pPr>
            <a:r>
              <a:rPr lang="es-MX" dirty="0">
                <a:solidFill>
                  <a:schemeClr val="accent4">
                    <a:lumMod val="75000"/>
                  </a:schemeClr>
                </a:solidFill>
              </a:rPr>
              <a:t>Fundación </a:t>
            </a:r>
            <a:r>
              <a:rPr lang="es-MX" dirty="0" err="1">
                <a:solidFill>
                  <a:schemeClr val="accent4">
                    <a:lumMod val="75000"/>
                  </a:schemeClr>
                </a:solidFill>
              </a:rPr>
              <a:t>Arcoiris</a:t>
            </a:r>
            <a:r>
              <a:rPr lang="es-MX" dirty="0">
                <a:solidFill>
                  <a:schemeClr val="accent4">
                    <a:lumMod val="75000"/>
                  </a:schemeClr>
                </a:solidFill>
              </a:rPr>
              <a:t> por el respecto a la diversidad sexual A.C.,</a:t>
            </a:r>
          </a:p>
          <a:p>
            <a:pPr>
              <a:buClr>
                <a:schemeClr val="tx2"/>
              </a:buClr>
              <a:buFont typeface="Wingdings" charset="2"/>
              <a:buChar char="§"/>
            </a:pPr>
            <a:r>
              <a:rPr lang="es-MX" dirty="0">
                <a:solidFill>
                  <a:schemeClr val="accent4">
                    <a:lumMod val="75000"/>
                  </a:schemeClr>
                </a:solidFill>
              </a:rPr>
              <a:t>Universidad Autónoma de la Ciudad de México,</a:t>
            </a:r>
          </a:p>
          <a:p>
            <a:pPr>
              <a:buClr>
                <a:schemeClr val="tx2"/>
              </a:buClr>
              <a:buFont typeface="Wingdings" charset="2"/>
              <a:buChar char="§"/>
            </a:pPr>
            <a:r>
              <a:rPr lang="es-MX" dirty="0">
                <a:solidFill>
                  <a:schemeClr val="accent4">
                    <a:lumMod val="75000"/>
                  </a:schemeClr>
                </a:solidFill>
              </a:rPr>
              <a:t>Secretaria Ejecutiva</a:t>
            </a:r>
            <a:endParaRPr lang="es-ES_tradnl" dirty="0">
              <a:solidFill>
                <a:schemeClr val="accent4">
                  <a:lumMod val="75000"/>
                </a:schemeClr>
              </a:solidFill>
            </a:endParaRPr>
          </a:p>
        </p:txBody>
      </p:sp>
    </p:spTree>
    <p:extLst>
      <p:ext uri="{BB962C8B-B14F-4D97-AF65-F5344CB8AC3E}">
        <p14:creationId xmlns:p14="http://schemas.microsoft.com/office/powerpoint/2010/main" val="1062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1508"/>
            <a:ext cx="10515600" cy="1520250"/>
          </a:xfrm>
        </p:spPr>
        <p:txBody>
          <a:bodyPr>
            <a:noAutofit/>
          </a:bodyPr>
          <a:lstStyle/>
          <a:p>
            <a:pPr algn="just"/>
            <a:r>
              <a:rPr lang="es-MX" sz="2400" dirty="0">
                <a:solidFill>
                  <a:schemeClr val="accent2"/>
                </a:solidFill>
                <a:latin typeface="Gotham Book" charset="0"/>
                <a:ea typeface="Gotham Book" charset="0"/>
                <a:cs typeface="Gotham Book" charset="0"/>
              </a:rPr>
              <a:t>En la Quincuagésima Primera Asamblea Ordinaria del CSyE llevada a cabo el seis de marzo de 2019:</a:t>
            </a:r>
            <a:endParaRPr lang="es-ES_tradnl" sz="2400" dirty="0">
              <a:solidFill>
                <a:schemeClr val="accent2"/>
              </a:solidFill>
              <a:latin typeface="Gotham Book" charset="0"/>
              <a:ea typeface="Gotham Book" charset="0"/>
              <a:cs typeface="Gotham Book" charset="0"/>
            </a:endParaRPr>
          </a:p>
        </p:txBody>
      </p:sp>
      <p:sp>
        <p:nvSpPr>
          <p:cNvPr id="3" name="CuadroTexto 2"/>
          <p:cNvSpPr txBox="1"/>
          <p:nvPr/>
        </p:nvSpPr>
        <p:spPr>
          <a:xfrm>
            <a:off x="838200" y="2165908"/>
            <a:ext cx="11089943" cy="3631763"/>
          </a:xfrm>
          <a:prstGeom prst="rect">
            <a:avLst/>
          </a:prstGeom>
          <a:noFill/>
        </p:spPr>
        <p:txBody>
          <a:bodyPr wrap="square" rtlCol="0">
            <a:spAutoFit/>
          </a:bodyPr>
          <a:lstStyle/>
          <a:p>
            <a:pPr marL="342900" indent="-342900" algn="just">
              <a:buClr>
                <a:schemeClr val="tx2"/>
              </a:buClr>
              <a:buFont typeface="Wingdings" charset="2"/>
              <a:buChar char="§"/>
            </a:pPr>
            <a:r>
              <a:rPr lang="es-MX" sz="2300" dirty="0">
                <a:solidFill>
                  <a:schemeClr val="accent4">
                    <a:lumMod val="75000"/>
                  </a:schemeClr>
                </a:solidFill>
              </a:rPr>
              <a:t>Se aprobó por unanimidad la instalación del equipo de trabajo para la actualización de los lineamientos.</a:t>
            </a:r>
          </a:p>
          <a:p>
            <a:pPr marL="342900" indent="-342900" algn="just">
              <a:buClr>
                <a:schemeClr val="tx2"/>
              </a:buClr>
              <a:buFont typeface="Wingdings" charset="2"/>
              <a:buChar char="§"/>
            </a:pPr>
            <a:endParaRPr lang="es-MX" sz="2300" dirty="0">
              <a:solidFill>
                <a:schemeClr val="accent4">
                  <a:lumMod val="75000"/>
                </a:schemeClr>
              </a:solidFill>
            </a:endParaRPr>
          </a:p>
          <a:p>
            <a:pPr marL="342900" indent="-342900" algn="just">
              <a:buClr>
                <a:schemeClr val="tx2"/>
              </a:buClr>
              <a:buFont typeface="Wingdings" charset="2"/>
              <a:buChar char="§"/>
            </a:pPr>
            <a:r>
              <a:rPr lang="es-MX" sz="2300" dirty="0">
                <a:solidFill>
                  <a:schemeClr val="accent4">
                    <a:lumMod val="75000"/>
                  </a:schemeClr>
                </a:solidFill>
              </a:rPr>
              <a:t>Se acordó que dicha instalación tuviera verificativo el 11 de marzo de 2019 y  que su primera mesa de trabajo se llevaría a  cabo el miércoles 13 de marzo del mismo año a las 10:00 horas. </a:t>
            </a:r>
          </a:p>
          <a:p>
            <a:pPr marL="342900" indent="-342900" algn="just">
              <a:buClr>
                <a:schemeClr val="tx2"/>
              </a:buClr>
              <a:buFont typeface="Wingdings" charset="2"/>
              <a:buChar char="§"/>
            </a:pPr>
            <a:endParaRPr lang="es-MX" sz="2300" dirty="0">
              <a:solidFill>
                <a:schemeClr val="accent4">
                  <a:lumMod val="75000"/>
                </a:schemeClr>
              </a:solidFill>
            </a:endParaRPr>
          </a:p>
          <a:p>
            <a:pPr marL="342900" indent="-342900" algn="just">
              <a:buClr>
                <a:schemeClr val="tx2"/>
              </a:buClr>
              <a:buFont typeface="Wingdings" charset="2"/>
              <a:buChar char="§"/>
            </a:pPr>
            <a:r>
              <a:rPr lang="es-MX" sz="2300" dirty="0">
                <a:solidFill>
                  <a:schemeClr val="accent4">
                    <a:lumMod val="75000"/>
                  </a:schemeClr>
                </a:solidFill>
              </a:rPr>
              <a:t>Adicionalmente se acordó que los lineamientos de Operación para los Espacios de Participación, serían remitidos a la Secretaría Ejecutiva del </a:t>
            </a:r>
            <a:r>
              <a:rPr lang="es-MX" sz="2300" dirty="0" err="1">
                <a:solidFill>
                  <a:schemeClr val="accent4">
                    <a:lumMod val="75000"/>
                  </a:schemeClr>
                </a:solidFill>
              </a:rPr>
              <a:t>MSyE</a:t>
            </a:r>
            <a:r>
              <a:rPr lang="es-MX" sz="2300" dirty="0">
                <a:solidFill>
                  <a:schemeClr val="accent4">
                    <a:lumMod val="75000"/>
                  </a:schemeClr>
                </a:solidFill>
              </a:rPr>
              <a:t>, previo al  27 de marzo de 2019. </a:t>
            </a:r>
          </a:p>
        </p:txBody>
      </p:sp>
    </p:spTree>
    <p:extLst>
      <p:ext uri="{BB962C8B-B14F-4D97-AF65-F5344CB8AC3E}">
        <p14:creationId xmlns:p14="http://schemas.microsoft.com/office/powerpoint/2010/main" val="4092709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29018" y="1194317"/>
            <a:ext cx="10612272" cy="1306287"/>
          </a:xfrm>
        </p:spPr>
        <p:txBody>
          <a:bodyPr>
            <a:normAutofit/>
          </a:bodyPr>
          <a:lstStyle/>
          <a:p>
            <a:pPr algn="just"/>
            <a:r>
              <a:rPr lang="es-MX" sz="2400" b="0" dirty="0">
                <a:solidFill>
                  <a:schemeClr val="accent3"/>
                </a:solidFill>
                <a:latin typeface="Gotham Book" charset="0"/>
                <a:ea typeface="Gotham Book" charset="0"/>
                <a:cs typeface="Gotham Book" charset="0"/>
              </a:rPr>
              <a:t>Durante el Encuentro Participativo organizado por la Secretaría Ejecutiva del Mecanismo de Seguimiento y Evaluación, del 25 de marzo de 2019:</a:t>
            </a:r>
            <a:endParaRPr lang="es-ES_tradnl" sz="2400" b="0" dirty="0">
              <a:solidFill>
                <a:schemeClr val="accent3"/>
              </a:solidFill>
              <a:latin typeface="Gotham Book" charset="0"/>
              <a:ea typeface="Gotham Book" charset="0"/>
              <a:cs typeface="Gotham Book" charset="0"/>
            </a:endParaRPr>
          </a:p>
        </p:txBody>
      </p:sp>
      <p:sp>
        <p:nvSpPr>
          <p:cNvPr id="4" name="Marcador de contenido 3"/>
          <p:cNvSpPr>
            <a:spLocks noGrp="1"/>
          </p:cNvSpPr>
          <p:nvPr>
            <p:ph idx="1"/>
          </p:nvPr>
        </p:nvSpPr>
        <p:spPr>
          <a:xfrm>
            <a:off x="729018" y="2660347"/>
            <a:ext cx="10515600" cy="3300500"/>
          </a:xfrm>
        </p:spPr>
        <p:txBody>
          <a:bodyPr>
            <a:normAutofit/>
          </a:bodyPr>
          <a:lstStyle/>
          <a:p>
            <a:pPr marL="0" indent="0" algn="just">
              <a:buNone/>
            </a:pPr>
            <a:endParaRPr lang="es-ES_tradnl" dirty="0"/>
          </a:p>
          <a:p>
            <a:pPr marL="0" indent="0" algn="just">
              <a:buNone/>
            </a:pPr>
            <a:r>
              <a:rPr lang="es-ES_tradnl" dirty="0">
                <a:solidFill>
                  <a:schemeClr val="accent4">
                    <a:lumMod val="75000"/>
                  </a:schemeClr>
                </a:solidFill>
              </a:rPr>
              <a:t>Expresó su apertura para recibir nuevas aportaciones de las organizaciones de la sociedad civil para una última revisión de los Lineamientos de Operación, con la finalidad de avanzar hacia una propuesta definitiva para la aprobación del CSyE.</a:t>
            </a:r>
          </a:p>
          <a:p>
            <a:pPr algn="just">
              <a:buFont typeface="Arial" panose="020B0604020202020204" pitchFamily="34" charset="0"/>
              <a:buChar char="•"/>
            </a:pPr>
            <a:endParaRPr lang="es-ES_tradnl" dirty="0">
              <a:solidFill>
                <a:schemeClr val="accent4">
                  <a:lumMod val="75000"/>
                </a:schemeClr>
              </a:solidFill>
            </a:endParaRPr>
          </a:p>
          <a:p>
            <a:pPr marL="0" indent="0" algn="just">
              <a:buNone/>
            </a:pPr>
            <a:endParaRPr lang="es-ES_tradnl" dirty="0"/>
          </a:p>
        </p:txBody>
      </p:sp>
    </p:spTree>
    <p:extLst>
      <p:ext uri="{BB962C8B-B14F-4D97-AF65-F5344CB8AC3E}">
        <p14:creationId xmlns:p14="http://schemas.microsoft.com/office/powerpoint/2010/main" val="80846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711FF7-B85A-463B-B45F-17B08605FFC8}"/>
              </a:ext>
            </a:extLst>
          </p:cNvPr>
          <p:cNvSpPr>
            <a:spLocks noGrp="1"/>
          </p:cNvSpPr>
          <p:nvPr>
            <p:ph type="title"/>
          </p:nvPr>
        </p:nvSpPr>
        <p:spPr>
          <a:xfrm>
            <a:off x="1324946" y="365125"/>
            <a:ext cx="10028854" cy="1325563"/>
          </a:xfrm>
        </p:spPr>
        <p:txBody>
          <a:bodyPr>
            <a:normAutofit fontScale="90000"/>
          </a:bodyPr>
          <a:lstStyle/>
          <a:p>
            <a:r>
              <a:rPr lang="es-MX" sz="3100" dirty="0">
                <a:solidFill>
                  <a:schemeClr val="tx2"/>
                </a:solidFill>
                <a:latin typeface="Gotham Book" charset="0"/>
                <a:ea typeface="Gotham Book" charset="0"/>
                <a:cs typeface="Gotham Book" charset="0"/>
              </a:rPr>
              <a:t/>
            </a:r>
            <a:br>
              <a:rPr lang="es-MX" sz="3100" dirty="0">
                <a:solidFill>
                  <a:schemeClr val="tx2"/>
                </a:solidFill>
                <a:latin typeface="Gotham Book" charset="0"/>
                <a:ea typeface="Gotham Book" charset="0"/>
                <a:cs typeface="Gotham Book" charset="0"/>
              </a:rPr>
            </a:br>
            <a:r>
              <a:rPr lang="es-MX" sz="3100" dirty="0">
                <a:solidFill>
                  <a:schemeClr val="tx2"/>
                </a:solidFill>
                <a:latin typeface="Gotham Book" charset="0"/>
                <a:ea typeface="Gotham Book" charset="0"/>
                <a:cs typeface="Gotham Book" charset="0"/>
              </a:rPr>
              <a:t/>
            </a:r>
            <a:br>
              <a:rPr lang="es-MX" sz="3100" dirty="0">
                <a:solidFill>
                  <a:schemeClr val="tx2"/>
                </a:solidFill>
                <a:latin typeface="Gotham Book" charset="0"/>
                <a:ea typeface="Gotham Book" charset="0"/>
                <a:cs typeface="Gotham Book" charset="0"/>
              </a:rPr>
            </a:br>
            <a:r>
              <a:rPr lang="es-MX" sz="3100" dirty="0">
                <a:solidFill>
                  <a:schemeClr val="tx2"/>
                </a:solidFill>
                <a:latin typeface="Gotham Book" charset="0"/>
                <a:ea typeface="Gotham Book" charset="0"/>
                <a:cs typeface="Gotham Book" charset="0"/>
              </a:rPr>
              <a:t>El 5 de abril de 2019, durante la quincuagésima segunda Asamblea Ordinaria del </a:t>
            </a:r>
            <a:r>
              <a:rPr lang="es-MX" sz="3100" dirty="0" err="1">
                <a:solidFill>
                  <a:schemeClr val="tx2"/>
                </a:solidFill>
                <a:latin typeface="Gotham Book" charset="0"/>
                <a:ea typeface="Gotham Book" charset="0"/>
                <a:cs typeface="Gotham Book" charset="0"/>
              </a:rPr>
              <a:t>CSyE</a:t>
            </a:r>
            <a:r>
              <a:rPr lang="es-MX" sz="3100" dirty="0">
                <a:solidFill>
                  <a:schemeClr val="tx2"/>
                </a:solidFill>
                <a:latin typeface="Gotham Book" charset="0"/>
                <a:ea typeface="Gotham Book" charset="0"/>
                <a:cs typeface="Gotham Book" charset="0"/>
              </a:rPr>
              <a:t> :</a:t>
            </a:r>
            <a:r>
              <a:rPr lang="es-MX" dirty="0">
                <a:solidFill>
                  <a:schemeClr val="tx2"/>
                </a:solidFill>
                <a:latin typeface="Gotham Book" charset="0"/>
                <a:ea typeface="Gotham Book" charset="0"/>
                <a:cs typeface="Gotham Book" charset="0"/>
              </a:rPr>
              <a:t/>
            </a:r>
            <a:br>
              <a:rPr lang="es-MX" dirty="0">
                <a:solidFill>
                  <a:schemeClr val="tx2"/>
                </a:solidFill>
                <a:latin typeface="Gotham Book" charset="0"/>
                <a:ea typeface="Gotham Book" charset="0"/>
                <a:cs typeface="Gotham Book" charset="0"/>
              </a:rPr>
            </a:br>
            <a:endParaRPr lang="es-MX" dirty="0">
              <a:solidFill>
                <a:schemeClr val="tx2"/>
              </a:solidFill>
              <a:latin typeface="Gotham Book" charset="0"/>
              <a:ea typeface="Gotham Book" charset="0"/>
              <a:cs typeface="Gotham Book" charset="0"/>
            </a:endParaRPr>
          </a:p>
        </p:txBody>
      </p:sp>
      <p:sp>
        <p:nvSpPr>
          <p:cNvPr id="3" name="Marcador de contenido 2">
            <a:extLst>
              <a:ext uri="{FF2B5EF4-FFF2-40B4-BE49-F238E27FC236}">
                <a16:creationId xmlns:a16="http://schemas.microsoft.com/office/drawing/2014/main" xmlns="" id="{7B9FAD12-5476-4FD7-B54F-7EBCE8038467}"/>
              </a:ext>
            </a:extLst>
          </p:cNvPr>
          <p:cNvSpPr>
            <a:spLocks noGrp="1"/>
          </p:cNvSpPr>
          <p:nvPr>
            <p:ph idx="4294967295"/>
          </p:nvPr>
        </p:nvSpPr>
        <p:spPr>
          <a:xfrm>
            <a:off x="1324946" y="1919094"/>
            <a:ext cx="10028854" cy="3521075"/>
          </a:xfrm>
        </p:spPr>
        <p:txBody>
          <a:bodyPr>
            <a:normAutofit fontScale="92500"/>
          </a:bodyPr>
          <a:lstStyle/>
          <a:p>
            <a:pPr>
              <a:buClr>
                <a:schemeClr val="tx2"/>
              </a:buClr>
            </a:pPr>
            <a:endParaRPr lang="es-MX" dirty="0">
              <a:solidFill>
                <a:schemeClr val="accent4">
                  <a:lumMod val="75000"/>
                </a:schemeClr>
              </a:solidFill>
            </a:endParaRPr>
          </a:p>
          <a:p>
            <a:pPr>
              <a:buClr>
                <a:schemeClr val="tx2"/>
              </a:buClr>
            </a:pPr>
            <a:r>
              <a:rPr lang="es-MX" dirty="0">
                <a:solidFill>
                  <a:schemeClr val="accent4">
                    <a:lumMod val="75000"/>
                  </a:schemeClr>
                </a:solidFill>
              </a:rPr>
              <a:t>El Comité acordó dar vista por 4 días para que las organizaciones de la sociedad civil remitieran sus últimos comentarios a los Lineamientos de Operación para los Espacios de Participación. </a:t>
            </a:r>
          </a:p>
          <a:p>
            <a:pPr>
              <a:buClr>
                <a:schemeClr val="tx2"/>
              </a:buClr>
            </a:pPr>
            <a:r>
              <a:rPr lang="es-MX" dirty="0">
                <a:solidFill>
                  <a:schemeClr val="accent4">
                    <a:lumMod val="75000"/>
                  </a:schemeClr>
                </a:solidFill>
              </a:rPr>
              <a:t>En este periodo, se recibieron dos propuestas: una por la organización “Miel que vino del Cielo” A.C., y otra de “Transformarte 2.0” A.C.</a:t>
            </a:r>
          </a:p>
          <a:p>
            <a:pPr>
              <a:buClr>
                <a:schemeClr val="tx2"/>
              </a:buClr>
            </a:pPr>
            <a:r>
              <a:rPr lang="es-MX" dirty="0">
                <a:solidFill>
                  <a:schemeClr val="accent4">
                    <a:lumMod val="75000"/>
                  </a:schemeClr>
                </a:solidFill>
              </a:rPr>
              <a:t>Ambas propuestas fueron tomadas en cuenta para la versión final de los Lineamientos de Operación.</a:t>
            </a:r>
          </a:p>
          <a:p>
            <a:pPr marL="0" indent="0">
              <a:buNone/>
            </a:pPr>
            <a:endParaRPr lang="es-MX" dirty="0">
              <a:solidFill>
                <a:schemeClr val="accent4">
                  <a:lumMod val="75000"/>
                </a:schemeClr>
              </a:solidFill>
            </a:endParaRPr>
          </a:p>
        </p:txBody>
      </p:sp>
    </p:spTree>
    <p:extLst>
      <p:ext uri="{BB962C8B-B14F-4D97-AF65-F5344CB8AC3E}">
        <p14:creationId xmlns:p14="http://schemas.microsoft.com/office/powerpoint/2010/main" val="341388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1850" y="1436907"/>
            <a:ext cx="10339744" cy="997836"/>
          </a:xfrm>
        </p:spPr>
        <p:txBody>
          <a:bodyPr>
            <a:normAutofit/>
          </a:bodyPr>
          <a:lstStyle/>
          <a:p>
            <a:pPr algn="just"/>
            <a:r>
              <a:rPr lang="es-ES" sz="2400" dirty="0">
                <a:solidFill>
                  <a:schemeClr val="accent2"/>
                </a:solidFill>
                <a:latin typeface="Gotham Book" charset="0"/>
                <a:ea typeface="Gotham Book" charset="0"/>
                <a:cs typeface="Gotham Book" charset="0"/>
              </a:rPr>
              <a:t>El 17 de abril de 2019 durante la vigésima cuarta Asamblea Extraordinaria, el </a:t>
            </a:r>
            <a:r>
              <a:rPr lang="es-ES" sz="2400" dirty="0" err="1">
                <a:solidFill>
                  <a:schemeClr val="accent2"/>
                </a:solidFill>
                <a:latin typeface="Gotham Book" charset="0"/>
                <a:ea typeface="Gotham Book" charset="0"/>
                <a:cs typeface="Gotham Book" charset="0"/>
              </a:rPr>
              <a:t>CSyE</a:t>
            </a:r>
            <a:r>
              <a:rPr lang="es-ES" sz="2400" dirty="0">
                <a:solidFill>
                  <a:schemeClr val="accent2"/>
                </a:solidFill>
                <a:latin typeface="Gotham Book" charset="0"/>
                <a:ea typeface="Gotham Book" charset="0"/>
                <a:cs typeface="Gotham Book" charset="0"/>
              </a:rPr>
              <a:t>:</a:t>
            </a:r>
            <a:endParaRPr lang="es-ES_tradnl" sz="2400" dirty="0">
              <a:solidFill>
                <a:schemeClr val="accent2"/>
              </a:solidFill>
              <a:latin typeface="Gotham Book" charset="0"/>
              <a:ea typeface="Gotham Book" charset="0"/>
              <a:cs typeface="Gotham Book" charset="0"/>
            </a:endParaRPr>
          </a:p>
        </p:txBody>
      </p:sp>
      <p:sp>
        <p:nvSpPr>
          <p:cNvPr id="4" name="Marcador de contenido 3"/>
          <p:cNvSpPr>
            <a:spLocks noGrp="1"/>
          </p:cNvSpPr>
          <p:nvPr>
            <p:ph type="body" idx="1"/>
          </p:nvPr>
        </p:nvSpPr>
        <p:spPr>
          <a:xfrm>
            <a:off x="831850" y="2705877"/>
            <a:ext cx="10515600" cy="3383773"/>
          </a:xfrm>
        </p:spPr>
        <p:txBody>
          <a:bodyPr/>
          <a:lstStyle/>
          <a:p>
            <a:pPr marL="0" indent="0" algn="just">
              <a:buNone/>
            </a:pPr>
            <a:endParaRPr lang="es-ES_tradnl" dirty="0"/>
          </a:p>
          <a:p>
            <a:pPr marL="0" indent="0" algn="just">
              <a:buNone/>
            </a:pPr>
            <a:r>
              <a:rPr lang="es-ES_tradnl" dirty="0"/>
              <a:t>Aprobó por unanimidad los Lineamientos de Operación para los Espacios de Participación del Mecanismo de Seguimiento y Evaluación del Programa de Derechos Humanos de la Ciudad de México.</a:t>
            </a:r>
          </a:p>
          <a:p>
            <a:pPr marL="0" indent="0" algn="just">
              <a:buNone/>
            </a:pPr>
            <a:endParaRPr lang="es-ES_tradnl" dirty="0"/>
          </a:p>
          <a:p>
            <a:pPr marL="0" indent="0" algn="just">
              <a:buNone/>
            </a:pPr>
            <a:r>
              <a:rPr lang="es-ES_tradnl" dirty="0"/>
              <a:t>Se acordó dejar sin efectos los Lineamientos de Operación de los Espacios de Participación así como sus modificaciones aprobados por el </a:t>
            </a:r>
            <a:r>
              <a:rPr lang="es-ES_tradnl" dirty="0" err="1"/>
              <a:t>CSyE</a:t>
            </a:r>
            <a:r>
              <a:rPr lang="es-ES_tradnl" dirty="0"/>
              <a:t> en sus Asambleas Ordinarias Décima y Vigésima Octava respectivamente.</a:t>
            </a:r>
          </a:p>
        </p:txBody>
      </p:sp>
    </p:spTree>
    <p:extLst>
      <p:ext uri="{BB962C8B-B14F-4D97-AF65-F5344CB8AC3E}">
        <p14:creationId xmlns:p14="http://schemas.microsoft.com/office/powerpoint/2010/main" val="289765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49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12844" y="663703"/>
            <a:ext cx="10515600" cy="1325563"/>
          </a:xfrm>
        </p:spPr>
        <p:txBody>
          <a:bodyPr>
            <a:normAutofit fontScale="90000"/>
          </a:bodyPr>
          <a:lstStyle/>
          <a:p>
            <a:pPr algn="ctr"/>
            <a:r>
              <a:rPr lang="es-ES_tradnl" sz="2400" b="0" dirty="0">
                <a:solidFill>
                  <a:schemeClr val="accent3"/>
                </a:solidFill>
                <a:latin typeface="Gotham Book" charset="0"/>
                <a:ea typeface="Gotham Book" charset="0"/>
                <a:cs typeface="Gotham Book" charset="0"/>
              </a:rPr>
              <a:t>El 1° de junio de 2012,</a:t>
            </a:r>
            <a:br>
              <a:rPr lang="es-ES_tradnl" sz="2400" b="0" dirty="0">
                <a:solidFill>
                  <a:schemeClr val="accent3"/>
                </a:solidFill>
                <a:latin typeface="Gotham Book" charset="0"/>
                <a:ea typeface="Gotham Book" charset="0"/>
                <a:cs typeface="Gotham Book" charset="0"/>
              </a:rPr>
            </a:br>
            <a:r>
              <a:rPr lang="es-ES_tradnl" sz="2200" dirty="0">
                <a:solidFill>
                  <a:schemeClr val="accent3"/>
                </a:solidFill>
                <a:latin typeface="Gotham Book" charset="0"/>
                <a:ea typeface="Gotham Book" charset="0"/>
                <a:cs typeface="Gotham Book" charset="0"/>
              </a:rPr>
              <a:t> en la décima Asamblea Ordinaria el Comité de Seguimiento y Evaluación</a:t>
            </a:r>
            <a:br>
              <a:rPr lang="es-ES_tradnl" sz="2200" dirty="0">
                <a:solidFill>
                  <a:schemeClr val="accent3"/>
                </a:solidFill>
                <a:latin typeface="Gotham Book" charset="0"/>
                <a:ea typeface="Gotham Book" charset="0"/>
                <a:cs typeface="Gotham Book" charset="0"/>
              </a:rPr>
            </a:br>
            <a:r>
              <a:rPr lang="es-ES_tradnl" sz="2200" dirty="0">
                <a:solidFill>
                  <a:schemeClr val="accent3"/>
                </a:solidFill>
                <a:latin typeface="Gotham Book" charset="0"/>
                <a:ea typeface="Gotham Book" charset="0"/>
                <a:cs typeface="Gotham Book" charset="0"/>
              </a:rPr>
              <a:t> del Programa de Derechos Humanos del Distrito Federal (</a:t>
            </a:r>
            <a:r>
              <a:rPr lang="es-ES_tradnl" sz="2200" dirty="0" err="1">
                <a:solidFill>
                  <a:schemeClr val="accent3"/>
                </a:solidFill>
                <a:latin typeface="Gotham Book" charset="0"/>
                <a:ea typeface="Gotham Book" charset="0"/>
                <a:cs typeface="Gotham Book" charset="0"/>
              </a:rPr>
              <a:t>CSyE</a:t>
            </a:r>
            <a:r>
              <a:rPr lang="es-ES_tradnl" sz="2200" dirty="0">
                <a:solidFill>
                  <a:schemeClr val="accent3"/>
                </a:solidFill>
                <a:latin typeface="Gotham Book" charset="0"/>
                <a:ea typeface="Gotham Book" charset="0"/>
                <a:cs typeface="Gotham Book" charset="0"/>
              </a:rPr>
              <a:t>):</a:t>
            </a:r>
          </a:p>
        </p:txBody>
      </p:sp>
      <p:sp>
        <p:nvSpPr>
          <p:cNvPr id="4" name="Marcador de contenido 3"/>
          <p:cNvSpPr>
            <a:spLocks noGrp="1"/>
          </p:cNvSpPr>
          <p:nvPr>
            <p:ph idx="4294967295"/>
          </p:nvPr>
        </p:nvSpPr>
        <p:spPr>
          <a:xfrm>
            <a:off x="999314" y="2186507"/>
            <a:ext cx="10342660" cy="2922587"/>
          </a:xfrm>
        </p:spPr>
        <p:txBody>
          <a:bodyPr>
            <a:normAutofit/>
          </a:bodyPr>
          <a:lstStyle/>
          <a:p>
            <a:pPr marL="0" indent="0" algn="just">
              <a:buNone/>
            </a:pPr>
            <a:endParaRPr lang="es-ES_tradnl" sz="2400" dirty="0"/>
          </a:p>
          <a:p>
            <a:pPr marL="0" indent="0" algn="just">
              <a:buNone/>
            </a:pPr>
            <a:r>
              <a:rPr lang="es-ES_tradnl" sz="2400" dirty="0">
                <a:solidFill>
                  <a:schemeClr val="accent4">
                    <a:lumMod val="75000"/>
                  </a:schemeClr>
                </a:solidFill>
              </a:rPr>
              <a:t>Aprobó de manera unánime los Lineamientos de Operación de los Espacios de Participación del Mecanismo de Seguimiento y Evaluación del Programa de Derechos Humanos del Distrito Federal. </a:t>
            </a:r>
          </a:p>
          <a:p>
            <a:pPr marL="0" indent="0" algn="just">
              <a:buNone/>
            </a:pPr>
            <a:endParaRPr lang="es-ES_tradnl" sz="2400" dirty="0">
              <a:solidFill>
                <a:schemeClr val="accent4">
                  <a:lumMod val="75000"/>
                </a:schemeClr>
              </a:solidFill>
            </a:endParaRPr>
          </a:p>
          <a:p>
            <a:pPr marL="0" indent="0" algn="just">
              <a:buNone/>
            </a:pPr>
            <a:r>
              <a:rPr lang="es-ES_tradnl" sz="2400" dirty="0">
                <a:solidFill>
                  <a:schemeClr val="accent4">
                    <a:lumMod val="75000"/>
                  </a:schemeClr>
                </a:solidFill>
              </a:rPr>
              <a:t>En estos Lineamientos se regulaba a los actores, la coordinación y el funcionamiento interno de los Espacios de Participación.</a:t>
            </a:r>
          </a:p>
        </p:txBody>
      </p:sp>
    </p:spTree>
    <p:extLst>
      <p:ext uri="{BB962C8B-B14F-4D97-AF65-F5344CB8AC3E}">
        <p14:creationId xmlns:p14="http://schemas.microsoft.com/office/powerpoint/2010/main" val="23338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86536" y="914410"/>
            <a:ext cx="10612272" cy="1584964"/>
          </a:xfrm>
        </p:spPr>
        <p:txBody>
          <a:bodyPr>
            <a:normAutofit/>
          </a:bodyPr>
          <a:lstStyle/>
          <a:p>
            <a:pPr algn="ctr"/>
            <a:r>
              <a:rPr lang="es-ES_tradnl" sz="2800" dirty="0">
                <a:solidFill>
                  <a:schemeClr val="tx2"/>
                </a:solidFill>
                <a:latin typeface="Gotham Medium" charset="0"/>
                <a:ea typeface="Gotham Medium" charset="0"/>
                <a:cs typeface="Gotham Medium" charset="0"/>
              </a:rPr>
              <a:t>El 4 de abril de 2014,</a:t>
            </a:r>
            <a:br>
              <a:rPr lang="es-ES_tradnl" sz="2800" dirty="0">
                <a:solidFill>
                  <a:schemeClr val="tx2"/>
                </a:solidFill>
                <a:latin typeface="Gotham Medium" charset="0"/>
                <a:ea typeface="Gotham Medium" charset="0"/>
                <a:cs typeface="Gotham Medium" charset="0"/>
              </a:rPr>
            </a:br>
            <a:r>
              <a:rPr lang="es-ES_tradnl" sz="2800" dirty="0">
                <a:solidFill>
                  <a:schemeClr val="tx2"/>
                </a:solidFill>
                <a:latin typeface="Gotham Medium" charset="0"/>
                <a:ea typeface="Gotham Medium" charset="0"/>
                <a:cs typeface="Gotham Medium" charset="0"/>
              </a:rPr>
              <a:t> en la vigésima octava Asamblea Ordinaria del </a:t>
            </a:r>
            <a:r>
              <a:rPr lang="es-ES_tradnl" sz="2800" dirty="0" err="1">
                <a:solidFill>
                  <a:schemeClr val="tx2"/>
                </a:solidFill>
                <a:latin typeface="Gotham Medium" charset="0"/>
                <a:ea typeface="Gotham Medium" charset="0"/>
                <a:cs typeface="Gotham Medium" charset="0"/>
              </a:rPr>
              <a:t>CSyE</a:t>
            </a:r>
            <a:r>
              <a:rPr lang="es-ES_tradnl" sz="2800" dirty="0">
                <a:solidFill>
                  <a:schemeClr val="tx2"/>
                </a:solidFill>
                <a:latin typeface="Gotham Medium" charset="0"/>
                <a:ea typeface="Gotham Medium" charset="0"/>
                <a:cs typeface="Gotham Medium" charset="0"/>
              </a:rPr>
              <a:t> :</a:t>
            </a:r>
          </a:p>
        </p:txBody>
      </p:sp>
      <p:sp>
        <p:nvSpPr>
          <p:cNvPr id="4" name="Marcador de contenido 3"/>
          <p:cNvSpPr>
            <a:spLocks noGrp="1"/>
          </p:cNvSpPr>
          <p:nvPr>
            <p:ph idx="1"/>
          </p:nvPr>
        </p:nvSpPr>
        <p:spPr>
          <a:xfrm>
            <a:off x="735150" y="2849329"/>
            <a:ext cx="10515600" cy="2498526"/>
          </a:xfrm>
        </p:spPr>
        <p:txBody>
          <a:bodyPr>
            <a:normAutofit/>
          </a:bodyPr>
          <a:lstStyle/>
          <a:p>
            <a:pPr marL="0" indent="0" algn="just">
              <a:buNone/>
            </a:pPr>
            <a:endParaRPr lang="es-ES_tradnl" dirty="0"/>
          </a:p>
          <a:p>
            <a:pPr marL="0" indent="0" algn="just">
              <a:buNone/>
            </a:pPr>
            <a:r>
              <a:rPr lang="es-ES_tradnl" dirty="0">
                <a:solidFill>
                  <a:schemeClr val="accent4">
                    <a:lumMod val="75000"/>
                  </a:schemeClr>
                </a:solidFill>
              </a:rPr>
              <a:t>Las y los integrantes aprobaron por unanimidad la primera actualización de los Lineamientos de Operación para los Espacios de Participación del Mecanismo de Seguimiento y Evaluación del Programa de Derechos Humanos del Distrito Federal.</a:t>
            </a:r>
          </a:p>
        </p:txBody>
      </p:sp>
    </p:spTree>
    <p:extLst>
      <p:ext uri="{BB962C8B-B14F-4D97-AF65-F5344CB8AC3E}">
        <p14:creationId xmlns:p14="http://schemas.microsoft.com/office/powerpoint/2010/main" val="185803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8200" y="1305670"/>
            <a:ext cx="10515600" cy="1325563"/>
          </a:xfrm>
        </p:spPr>
        <p:txBody>
          <a:bodyPr>
            <a:normAutofit/>
          </a:bodyPr>
          <a:lstStyle/>
          <a:p>
            <a:pPr algn="ctr"/>
            <a:r>
              <a:rPr lang="es-ES_tradnl" sz="2600" b="0" dirty="0">
                <a:solidFill>
                  <a:schemeClr val="accent2"/>
                </a:solidFill>
                <a:latin typeface="Gotham Book" charset="0"/>
                <a:ea typeface="Gotham Book" charset="0"/>
                <a:cs typeface="Gotham Book" charset="0"/>
              </a:rPr>
              <a:t>El 10 de noviembre de 2016,</a:t>
            </a:r>
            <a:r>
              <a:rPr lang="es-ES_tradnl" sz="2600" dirty="0">
                <a:solidFill>
                  <a:schemeClr val="accent2"/>
                </a:solidFill>
                <a:latin typeface="Gotham Book" charset="0"/>
                <a:ea typeface="Gotham Book" charset="0"/>
                <a:cs typeface="Gotham Book" charset="0"/>
              </a:rPr>
              <a:t/>
            </a:r>
            <a:br>
              <a:rPr lang="es-ES_tradnl" sz="2600" dirty="0">
                <a:solidFill>
                  <a:schemeClr val="accent2"/>
                </a:solidFill>
                <a:latin typeface="Gotham Book" charset="0"/>
                <a:ea typeface="Gotham Book" charset="0"/>
                <a:cs typeface="Gotham Book" charset="0"/>
              </a:rPr>
            </a:br>
            <a:r>
              <a:rPr lang="es-ES_tradnl" sz="2600" dirty="0">
                <a:solidFill>
                  <a:schemeClr val="accent2"/>
                </a:solidFill>
                <a:latin typeface="Gotham Book" charset="0"/>
                <a:ea typeface="Gotham Book" charset="0"/>
                <a:cs typeface="Gotham Book" charset="0"/>
              </a:rPr>
              <a:t>en la cuadragésima segunda Asamblea Ordinaria,</a:t>
            </a:r>
            <a:br>
              <a:rPr lang="es-ES_tradnl" sz="2600" dirty="0">
                <a:solidFill>
                  <a:schemeClr val="accent2"/>
                </a:solidFill>
                <a:latin typeface="Gotham Book" charset="0"/>
                <a:ea typeface="Gotham Book" charset="0"/>
                <a:cs typeface="Gotham Book" charset="0"/>
              </a:rPr>
            </a:br>
            <a:r>
              <a:rPr lang="es-ES_tradnl" sz="2600" dirty="0">
                <a:solidFill>
                  <a:schemeClr val="accent2"/>
                </a:solidFill>
                <a:latin typeface="Gotham Book" charset="0"/>
                <a:ea typeface="Gotham Book" charset="0"/>
                <a:cs typeface="Gotham Book" charset="0"/>
              </a:rPr>
              <a:t> el </a:t>
            </a:r>
            <a:r>
              <a:rPr lang="es-ES_tradnl" sz="2600" dirty="0" err="1">
                <a:solidFill>
                  <a:schemeClr val="accent2"/>
                </a:solidFill>
                <a:latin typeface="Gotham Book" charset="0"/>
                <a:ea typeface="Gotham Book" charset="0"/>
                <a:cs typeface="Gotham Book" charset="0"/>
              </a:rPr>
              <a:t>CSyE</a:t>
            </a:r>
            <a:r>
              <a:rPr lang="es-ES_tradnl" sz="2600" dirty="0">
                <a:solidFill>
                  <a:schemeClr val="accent2"/>
                </a:solidFill>
                <a:latin typeface="Gotham Book" charset="0"/>
                <a:ea typeface="Gotham Book" charset="0"/>
                <a:cs typeface="Gotham Book" charset="0"/>
              </a:rPr>
              <a:t> acordó: </a:t>
            </a:r>
          </a:p>
        </p:txBody>
      </p:sp>
      <p:sp>
        <p:nvSpPr>
          <p:cNvPr id="4" name="Marcador de contenido 3"/>
          <p:cNvSpPr>
            <a:spLocks noGrp="1"/>
          </p:cNvSpPr>
          <p:nvPr>
            <p:ph idx="4294967295"/>
          </p:nvPr>
        </p:nvSpPr>
        <p:spPr>
          <a:xfrm>
            <a:off x="838200" y="2481943"/>
            <a:ext cx="10515600" cy="4039507"/>
          </a:xfrm>
        </p:spPr>
        <p:txBody>
          <a:bodyPr>
            <a:normAutofit/>
          </a:bodyPr>
          <a:lstStyle/>
          <a:p>
            <a:pPr algn="just">
              <a:buFont typeface="Arial" panose="020B0604020202020204" pitchFamily="34" charset="0"/>
              <a:buChar char="•"/>
            </a:pPr>
            <a:endParaRPr lang="es-ES_tradnl" sz="2400" dirty="0">
              <a:solidFill>
                <a:schemeClr val="accent4">
                  <a:lumMod val="75000"/>
                </a:schemeClr>
              </a:solidFill>
            </a:endParaRPr>
          </a:p>
          <a:p>
            <a:pPr algn="just">
              <a:buFont typeface="Arial" panose="020B0604020202020204" pitchFamily="34" charset="0"/>
              <a:buChar char="•"/>
            </a:pPr>
            <a:r>
              <a:rPr lang="es-ES_tradnl" sz="2400" dirty="0">
                <a:solidFill>
                  <a:schemeClr val="accent4">
                    <a:lumMod val="75000"/>
                  </a:schemeClr>
                </a:solidFill>
              </a:rPr>
              <a:t>Que la Secretaría Ejecutiva del Mecanismo de Seguimiento y Evaluación del Programa de Derechos Humanos de la Ciudad de México (SEMSyE), haría un primer análisis y propuesta de actualización de los lineamientos de operación de los Espacios de Operación. </a:t>
            </a:r>
          </a:p>
          <a:p>
            <a:pPr algn="just">
              <a:buFont typeface="Arial" panose="020B0604020202020204" pitchFamily="34" charset="0"/>
              <a:buChar char="•"/>
            </a:pPr>
            <a:endParaRPr lang="es-ES_tradnl" sz="2400" dirty="0">
              <a:solidFill>
                <a:schemeClr val="accent4">
                  <a:lumMod val="75000"/>
                </a:schemeClr>
              </a:solidFill>
            </a:endParaRPr>
          </a:p>
          <a:p>
            <a:pPr algn="just">
              <a:buFont typeface="Arial" panose="020B0604020202020204" pitchFamily="34" charset="0"/>
              <a:buChar char="•"/>
            </a:pPr>
            <a:r>
              <a:rPr lang="es-ES_tradnl" sz="2400" dirty="0">
                <a:solidFill>
                  <a:schemeClr val="accent4">
                    <a:lumMod val="75000"/>
                  </a:schemeClr>
                </a:solidFill>
              </a:rPr>
              <a:t>Que una vez llevado a cabo lo anterior, se convocaría a la comisión de trabajo integrada por representantes de la Universidad Autónoma de la Ciudad de México (UACM) y de la Red por los Derechos de la Infancia (REDIM).</a:t>
            </a:r>
          </a:p>
        </p:txBody>
      </p:sp>
    </p:spTree>
    <p:extLst>
      <p:ext uri="{BB962C8B-B14F-4D97-AF65-F5344CB8AC3E}">
        <p14:creationId xmlns:p14="http://schemas.microsoft.com/office/powerpoint/2010/main" val="365192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86536" y="914410"/>
            <a:ext cx="10612272" cy="1212970"/>
          </a:xfrm>
        </p:spPr>
        <p:txBody>
          <a:bodyPr>
            <a:normAutofit fontScale="90000"/>
          </a:bodyPr>
          <a:lstStyle/>
          <a:p>
            <a:pPr algn="ctr"/>
            <a:r>
              <a:rPr lang="es-ES_tradnl" sz="2900" dirty="0">
                <a:solidFill>
                  <a:schemeClr val="tx2"/>
                </a:solidFill>
              </a:rPr>
              <a:t/>
            </a:r>
            <a:br>
              <a:rPr lang="es-ES_tradnl" sz="2900" dirty="0">
                <a:solidFill>
                  <a:schemeClr val="tx2"/>
                </a:solidFill>
              </a:rPr>
            </a:br>
            <a:r>
              <a:rPr lang="es-ES_tradnl" sz="2900" dirty="0">
                <a:solidFill>
                  <a:schemeClr val="tx2"/>
                </a:solidFill>
                <a:latin typeface="Gotham Medium" charset="0"/>
                <a:ea typeface="Gotham Medium" charset="0"/>
                <a:cs typeface="Gotham Medium" charset="0"/>
              </a:rPr>
              <a:t>Primera reunión del grupo de trabajo para la actualización de los Lineamientos de Operación del 30 de noviembre de 2016</a:t>
            </a:r>
          </a:p>
        </p:txBody>
      </p:sp>
      <p:sp>
        <p:nvSpPr>
          <p:cNvPr id="4" name="Marcador de contenido 3"/>
          <p:cNvSpPr>
            <a:spLocks noGrp="1"/>
          </p:cNvSpPr>
          <p:nvPr>
            <p:ph idx="1"/>
          </p:nvPr>
        </p:nvSpPr>
        <p:spPr>
          <a:xfrm>
            <a:off x="886536" y="2127380"/>
            <a:ext cx="10515600" cy="4185614"/>
          </a:xfrm>
        </p:spPr>
        <p:txBody>
          <a:bodyPr>
            <a:normAutofit/>
          </a:bodyPr>
          <a:lstStyle/>
          <a:p>
            <a:pPr marL="0" indent="0" algn="just">
              <a:buNone/>
            </a:pPr>
            <a:endParaRPr lang="es-ES_tradnl" dirty="0">
              <a:solidFill>
                <a:schemeClr val="accent4">
                  <a:lumMod val="75000"/>
                </a:schemeClr>
              </a:solidFill>
            </a:endParaRPr>
          </a:p>
          <a:p>
            <a:pPr marL="0" indent="0" algn="just">
              <a:buNone/>
            </a:pPr>
            <a:r>
              <a:rPr lang="es-ES_tradnl" dirty="0">
                <a:solidFill>
                  <a:schemeClr val="accent4">
                    <a:lumMod val="75000"/>
                  </a:schemeClr>
                </a:solidFill>
              </a:rPr>
              <a:t>Esta Secretaría Ejecutiva propuso al grupo de trabajo, la  metodología para el proceso de actualización de los Lineamientos de Operación. </a:t>
            </a:r>
          </a:p>
          <a:p>
            <a:pPr marL="0" indent="0" algn="just">
              <a:buNone/>
            </a:pPr>
            <a:endParaRPr lang="es-ES_tradnl" dirty="0">
              <a:solidFill>
                <a:schemeClr val="accent4">
                  <a:lumMod val="75000"/>
                </a:schemeClr>
              </a:solidFill>
            </a:endParaRPr>
          </a:p>
          <a:p>
            <a:pPr marL="0" indent="0" algn="just">
              <a:buNone/>
            </a:pPr>
            <a:r>
              <a:rPr lang="es-ES_tradnl" dirty="0">
                <a:solidFill>
                  <a:schemeClr val="accent4">
                    <a:lumMod val="75000"/>
                  </a:schemeClr>
                </a:solidFill>
              </a:rPr>
              <a:t>Se ponderó convocar al proceso de actualización de los Lineamientos de Operación a las organizaciones de la sociedad civil interesadas en contribuir a la construcción de los nuevos lineamientos. </a:t>
            </a:r>
          </a:p>
          <a:p>
            <a:pPr marL="0" indent="0" algn="just">
              <a:buNone/>
            </a:pPr>
            <a:endParaRPr lang="es-ES_tradnl" dirty="0"/>
          </a:p>
          <a:p>
            <a:pPr marL="0" indent="0" algn="just">
              <a:buNone/>
            </a:pPr>
            <a:endParaRPr lang="es-MX" dirty="0"/>
          </a:p>
        </p:txBody>
      </p:sp>
    </p:spTree>
    <p:extLst>
      <p:ext uri="{BB962C8B-B14F-4D97-AF65-F5344CB8AC3E}">
        <p14:creationId xmlns:p14="http://schemas.microsoft.com/office/powerpoint/2010/main" val="240872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870718" y="365125"/>
            <a:ext cx="8483081" cy="1325563"/>
          </a:xfrm>
        </p:spPr>
        <p:txBody>
          <a:bodyPr>
            <a:normAutofit/>
          </a:bodyPr>
          <a:lstStyle/>
          <a:p>
            <a:pPr algn="ctr"/>
            <a:r>
              <a:rPr lang="es-ES_tradnl" sz="3200" dirty="0">
                <a:solidFill>
                  <a:schemeClr val="bg1"/>
                </a:solidFill>
              </a:rPr>
              <a:t>La Secretaría Ejecutiva del Mecanismo de Seguimiento y Evaluación</a:t>
            </a:r>
          </a:p>
        </p:txBody>
      </p:sp>
      <p:sp>
        <p:nvSpPr>
          <p:cNvPr id="4" name="Marcador de contenido 3"/>
          <p:cNvSpPr>
            <a:spLocks noGrp="1"/>
          </p:cNvSpPr>
          <p:nvPr>
            <p:ph idx="4294967295"/>
          </p:nvPr>
        </p:nvSpPr>
        <p:spPr>
          <a:xfrm>
            <a:off x="2870718" y="1504076"/>
            <a:ext cx="8686800" cy="3944938"/>
          </a:xfrm>
        </p:spPr>
        <p:txBody>
          <a:bodyPr>
            <a:normAutofit/>
          </a:bodyPr>
          <a:lstStyle/>
          <a:p>
            <a:pPr marL="0" indent="0" algn="just">
              <a:buNone/>
            </a:pPr>
            <a:endParaRPr lang="es-ES_tradnl" dirty="0">
              <a:solidFill>
                <a:schemeClr val="bg1"/>
              </a:solidFill>
            </a:endParaRPr>
          </a:p>
          <a:p>
            <a:pPr marL="0" indent="0" algn="just">
              <a:buNone/>
            </a:pPr>
            <a:r>
              <a:rPr lang="es-ES_tradnl" dirty="0">
                <a:solidFill>
                  <a:schemeClr val="bg1"/>
                </a:solidFill>
              </a:rPr>
              <a:t>En los términos acordados por el </a:t>
            </a:r>
            <a:r>
              <a:rPr lang="es-ES_tradnl" dirty="0" err="1">
                <a:solidFill>
                  <a:schemeClr val="bg1"/>
                </a:solidFill>
              </a:rPr>
              <a:t>CSyE</a:t>
            </a:r>
            <a:r>
              <a:rPr lang="es-ES_tradnl" dirty="0">
                <a:solidFill>
                  <a:schemeClr val="bg1"/>
                </a:solidFill>
              </a:rPr>
              <a:t> y a través de diversas mesas  de trabajo con las personas coordinadoras de los Espacios de Participación y las integrantes de la subdirección de seguimiento y evaluación a indicadores, construyó una primera propuesta de Lineamientos de Operación para los Espacios de Participación del Programa de Derechos Humanos de la Ciudad de México. </a:t>
            </a:r>
          </a:p>
          <a:p>
            <a:pPr marL="0" indent="0" algn="just">
              <a:buNone/>
            </a:pPr>
            <a:endParaRPr lang="es-ES_tradnl" dirty="0">
              <a:solidFill>
                <a:schemeClr val="bg1"/>
              </a:solidFill>
            </a:endParaRPr>
          </a:p>
        </p:txBody>
      </p:sp>
    </p:spTree>
    <p:extLst>
      <p:ext uri="{BB962C8B-B14F-4D97-AF65-F5344CB8AC3E}">
        <p14:creationId xmlns:p14="http://schemas.microsoft.com/office/powerpoint/2010/main" val="203768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175657" y="533076"/>
            <a:ext cx="10178143" cy="1325563"/>
          </a:xfrm>
        </p:spPr>
        <p:txBody>
          <a:bodyPr>
            <a:normAutofit fontScale="90000"/>
          </a:bodyPr>
          <a:lstStyle/>
          <a:p>
            <a:pPr algn="just"/>
            <a:r>
              <a:rPr lang="es-ES_tradnl" sz="2900" b="0" dirty="0">
                <a:solidFill>
                  <a:schemeClr val="accent2"/>
                </a:solidFill>
                <a:latin typeface="Gotham Book" charset="0"/>
                <a:ea typeface="Gotham Book" charset="0"/>
                <a:cs typeface="Gotham Book" charset="0"/>
              </a:rPr>
              <a:t>La Secretaría Ejecutiva del Mecanismo de Seguimiento y Evaluación, llevó a cabo una campaña de difusión para un evento de socialización de la propuesta de Lineamientos de Operación</a:t>
            </a:r>
          </a:p>
        </p:txBody>
      </p:sp>
      <p:sp>
        <p:nvSpPr>
          <p:cNvPr id="4" name="Marcador de texto 3"/>
          <p:cNvSpPr>
            <a:spLocks noGrp="1"/>
          </p:cNvSpPr>
          <p:nvPr>
            <p:ph type="body" idx="4294967295"/>
          </p:nvPr>
        </p:nvSpPr>
        <p:spPr>
          <a:xfrm>
            <a:off x="1045028" y="2433799"/>
            <a:ext cx="10308772" cy="3033939"/>
          </a:xfrm>
        </p:spPr>
        <p:txBody>
          <a:bodyPr>
            <a:normAutofit lnSpcReduction="10000"/>
          </a:bodyPr>
          <a:lstStyle/>
          <a:p>
            <a:pPr algn="just">
              <a:buClr>
                <a:schemeClr val="accent3"/>
              </a:buClr>
              <a:buFont typeface="Wingdings" charset="2"/>
              <a:buChar char="§"/>
            </a:pPr>
            <a:r>
              <a:rPr lang="es-ES_tradnl" dirty="0">
                <a:solidFill>
                  <a:schemeClr val="accent4">
                    <a:lumMod val="75000"/>
                  </a:schemeClr>
                </a:solidFill>
              </a:rPr>
              <a:t>El evento se programó para el 27 de julio de 2017</a:t>
            </a:r>
          </a:p>
          <a:p>
            <a:pPr algn="just">
              <a:buClr>
                <a:schemeClr val="accent3"/>
              </a:buClr>
              <a:buFont typeface="Wingdings" charset="2"/>
              <a:buChar char="§"/>
            </a:pPr>
            <a:r>
              <a:rPr lang="es-ES_tradnl" dirty="0">
                <a:solidFill>
                  <a:schemeClr val="accent4">
                    <a:lumMod val="75000"/>
                  </a:schemeClr>
                </a:solidFill>
              </a:rPr>
              <a:t>Previamente se enviaron 285 invitaciones a distintas personas especialistas y organizaciones de la sociedad civil que integran el directorio de los Espacios de Participación.</a:t>
            </a:r>
          </a:p>
          <a:p>
            <a:pPr algn="just">
              <a:buClr>
                <a:schemeClr val="accent3"/>
              </a:buClr>
              <a:buFont typeface="Wingdings" charset="2"/>
              <a:buChar char="§"/>
            </a:pPr>
            <a:r>
              <a:rPr lang="es-MX" dirty="0">
                <a:solidFill>
                  <a:schemeClr val="accent4">
                    <a:lumMod val="75000"/>
                  </a:schemeClr>
                </a:solidFill>
              </a:rPr>
              <a:t>Se abrió un periodo para la recepción de sus aportes, propuestas, comentarios y sugerencias. </a:t>
            </a:r>
          </a:p>
          <a:p>
            <a:pPr algn="just">
              <a:buClr>
                <a:schemeClr val="accent3"/>
              </a:buClr>
              <a:buFont typeface="Wingdings" charset="2"/>
              <a:buChar char="§"/>
            </a:pPr>
            <a:r>
              <a:rPr lang="es-MX" dirty="0">
                <a:solidFill>
                  <a:schemeClr val="accent4">
                    <a:lumMod val="75000"/>
                  </a:schemeClr>
                </a:solidFill>
              </a:rPr>
              <a:t>Entre el 18 y el 21 de julio de 2017 se recibieron 6 propuestas.</a:t>
            </a:r>
            <a:endParaRPr lang="es-ES_tradnl" dirty="0">
              <a:solidFill>
                <a:schemeClr val="accent4">
                  <a:lumMod val="75000"/>
                </a:schemeClr>
              </a:solidFill>
            </a:endParaRPr>
          </a:p>
        </p:txBody>
      </p:sp>
    </p:spTree>
    <p:extLst>
      <p:ext uri="{BB962C8B-B14F-4D97-AF65-F5344CB8AC3E}">
        <p14:creationId xmlns:p14="http://schemas.microsoft.com/office/powerpoint/2010/main" val="3540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90906" y="1168062"/>
            <a:ext cx="10515600" cy="847506"/>
          </a:xfrm>
        </p:spPr>
        <p:txBody>
          <a:bodyPr>
            <a:normAutofit fontScale="90000"/>
          </a:bodyPr>
          <a:lstStyle/>
          <a:p>
            <a:pPr algn="just"/>
            <a:r>
              <a:rPr lang="es-ES_tradnl" sz="2400" b="0" dirty="0">
                <a:solidFill>
                  <a:schemeClr val="tx2"/>
                </a:solidFill>
              </a:rPr>
              <a:t/>
            </a:r>
            <a:br>
              <a:rPr lang="es-ES_tradnl" sz="2400" b="0" dirty="0">
                <a:solidFill>
                  <a:schemeClr val="tx2"/>
                </a:solidFill>
              </a:rPr>
            </a:br>
            <a:r>
              <a:rPr lang="es-ES_tradnl" sz="2200" dirty="0">
                <a:solidFill>
                  <a:schemeClr val="accent3"/>
                </a:solidFill>
                <a:latin typeface="Gotham Book" charset="0"/>
                <a:ea typeface="Gotham Book" charset="0"/>
                <a:cs typeface="Gotham Book" charset="0"/>
              </a:rPr>
              <a:t>Las organizaciones de la sociedad civil que remitieron propuestas fueron:</a:t>
            </a:r>
          </a:p>
        </p:txBody>
      </p:sp>
      <p:sp>
        <p:nvSpPr>
          <p:cNvPr id="4" name="Marcador de texto 3"/>
          <p:cNvSpPr>
            <a:spLocks noGrp="1"/>
          </p:cNvSpPr>
          <p:nvPr>
            <p:ph type="body" idx="1"/>
          </p:nvPr>
        </p:nvSpPr>
        <p:spPr>
          <a:xfrm>
            <a:off x="790906" y="2407298"/>
            <a:ext cx="10515600" cy="3504130"/>
          </a:xfrm>
        </p:spPr>
        <p:txBody>
          <a:bodyPr>
            <a:normAutofit/>
          </a:bodyPr>
          <a:lstStyle/>
          <a:p>
            <a:pPr marL="342900" indent="-342900" algn="just">
              <a:buClr>
                <a:schemeClr val="tx2"/>
              </a:buClr>
              <a:buFont typeface="Wingdings" charset="2"/>
              <a:buChar char="§"/>
            </a:pPr>
            <a:r>
              <a:rPr lang="es-MX" sz="2000" dirty="0">
                <a:solidFill>
                  <a:schemeClr val="accent4">
                    <a:lumMod val="75000"/>
                  </a:schemeClr>
                </a:solidFill>
              </a:rPr>
              <a:t>“Contigo Siempre México A.C.” (propuso modificaciones a los artículos 3, 6, 7, 12, 16 y 17), </a:t>
            </a:r>
          </a:p>
          <a:p>
            <a:pPr marL="342900" indent="-342900" algn="just">
              <a:buClr>
                <a:schemeClr val="tx2"/>
              </a:buClr>
              <a:buFont typeface="Wingdings" charset="2"/>
              <a:buChar char="§"/>
            </a:pPr>
            <a:r>
              <a:rPr lang="es-MX" sz="2000" dirty="0">
                <a:solidFill>
                  <a:schemeClr val="accent4">
                    <a:lumMod val="75000"/>
                  </a:schemeClr>
                </a:solidFill>
              </a:rPr>
              <a:t>“Centro de Atención y Apoyo al Migrante” (propuso modificaciones a los artículos 1, 2, 3, 4, 11, 12, 13, 14 y 20),</a:t>
            </a:r>
          </a:p>
          <a:p>
            <a:pPr marL="342900" indent="-342900" algn="just">
              <a:buClr>
                <a:schemeClr val="tx2"/>
              </a:buClr>
              <a:buFont typeface="Wingdings" charset="2"/>
              <a:buChar char="§"/>
            </a:pPr>
            <a:r>
              <a:rPr lang="es-MX" sz="2000" dirty="0">
                <a:solidFill>
                  <a:schemeClr val="accent4">
                    <a:lumMod val="75000"/>
                  </a:schemeClr>
                </a:solidFill>
              </a:rPr>
              <a:t>“Seamos México” (propuso modificaciones a los artículos 7, 14, 15 y 18),</a:t>
            </a:r>
          </a:p>
          <a:p>
            <a:pPr marL="342900" indent="-342900" algn="just">
              <a:buClr>
                <a:schemeClr val="tx2"/>
              </a:buClr>
              <a:buFont typeface="Wingdings" charset="2"/>
              <a:buChar char="§"/>
            </a:pPr>
            <a:r>
              <a:rPr lang="es-MX" sz="2000" dirty="0">
                <a:solidFill>
                  <a:schemeClr val="accent4">
                    <a:lumMod val="75000"/>
                  </a:schemeClr>
                </a:solidFill>
              </a:rPr>
              <a:t>“Centro Comunitario </a:t>
            </a:r>
            <a:r>
              <a:rPr lang="es-MX" sz="2000" dirty="0" err="1">
                <a:solidFill>
                  <a:schemeClr val="accent4">
                    <a:lumMod val="75000"/>
                  </a:schemeClr>
                </a:solidFill>
              </a:rPr>
              <a:t>Tijal</a:t>
            </a:r>
            <a:r>
              <a:rPr lang="es-MX" sz="2000" dirty="0">
                <a:solidFill>
                  <a:schemeClr val="accent4">
                    <a:lumMod val="75000"/>
                  </a:schemeClr>
                </a:solidFill>
              </a:rPr>
              <a:t> </a:t>
            </a:r>
            <a:r>
              <a:rPr lang="es-MX" sz="2000" dirty="0" err="1">
                <a:solidFill>
                  <a:schemeClr val="accent4">
                    <a:lumMod val="75000"/>
                  </a:schemeClr>
                </a:solidFill>
              </a:rPr>
              <a:t>Cuauhtli</a:t>
            </a:r>
            <a:r>
              <a:rPr lang="es-MX" sz="2000" dirty="0">
                <a:solidFill>
                  <a:schemeClr val="accent4">
                    <a:lumMod val="75000"/>
                  </a:schemeClr>
                </a:solidFill>
              </a:rPr>
              <a:t>” (propuso modificaciones en los artículos 3 y 17),</a:t>
            </a:r>
          </a:p>
          <a:p>
            <a:pPr marL="342900" indent="-342900" algn="just">
              <a:buClr>
                <a:schemeClr val="tx2"/>
              </a:buClr>
              <a:buFont typeface="Wingdings" charset="2"/>
              <a:buChar char="§"/>
            </a:pPr>
            <a:r>
              <a:rPr lang="es-MX" sz="2000" dirty="0">
                <a:solidFill>
                  <a:schemeClr val="accent4">
                    <a:lumMod val="75000"/>
                  </a:schemeClr>
                </a:solidFill>
              </a:rPr>
              <a:t>“Movimiento auténtico Vinni Cuubi A.C.” (propuso modificaciones a los artículos 1, 10, 14, 15),</a:t>
            </a:r>
          </a:p>
          <a:p>
            <a:pPr marL="342900" indent="-342900" algn="just">
              <a:buClr>
                <a:schemeClr val="tx2"/>
              </a:buClr>
              <a:buFont typeface="Wingdings" charset="2"/>
              <a:buChar char="§"/>
            </a:pPr>
            <a:r>
              <a:rPr lang="es-MX" sz="2000" dirty="0">
                <a:solidFill>
                  <a:schemeClr val="accent4">
                    <a:lumMod val="75000"/>
                  </a:schemeClr>
                </a:solidFill>
              </a:rPr>
              <a:t>“Deporte </a:t>
            </a:r>
            <a:r>
              <a:rPr lang="es-MX" sz="2000" dirty="0" err="1">
                <a:solidFill>
                  <a:schemeClr val="accent4">
                    <a:lumMod val="75000"/>
                  </a:schemeClr>
                </a:solidFill>
              </a:rPr>
              <a:t>Acalli</a:t>
            </a:r>
            <a:r>
              <a:rPr lang="es-MX" sz="2000" dirty="0">
                <a:solidFill>
                  <a:schemeClr val="accent4">
                    <a:lumMod val="75000"/>
                  </a:schemeClr>
                </a:solidFill>
              </a:rPr>
              <a:t> A.C.” (propuso modificaciones a los artículos 3, 4,5, 6, 7).</a:t>
            </a:r>
            <a:endParaRPr lang="es-ES_tradnl" sz="2000" dirty="0">
              <a:solidFill>
                <a:schemeClr val="accent4">
                  <a:lumMod val="75000"/>
                </a:schemeClr>
              </a:solidFill>
            </a:endParaRPr>
          </a:p>
        </p:txBody>
      </p:sp>
    </p:spTree>
    <p:extLst>
      <p:ext uri="{BB962C8B-B14F-4D97-AF65-F5344CB8AC3E}">
        <p14:creationId xmlns:p14="http://schemas.microsoft.com/office/powerpoint/2010/main" val="279691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29018" y="772923"/>
            <a:ext cx="10612272" cy="1584964"/>
          </a:xfrm>
        </p:spPr>
        <p:txBody>
          <a:bodyPr>
            <a:normAutofit/>
          </a:bodyPr>
          <a:lstStyle/>
          <a:p>
            <a:pPr algn="just"/>
            <a:r>
              <a:rPr lang="es-MX" sz="2400" dirty="0">
                <a:solidFill>
                  <a:schemeClr val="tx2"/>
                </a:solidFill>
                <a:latin typeface="Gotham Book" charset="0"/>
                <a:ea typeface="Gotham Book" charset="0"/>
                <a:cs typeface="Gotham Book" charset="0"/>
              </a:rPr>
              <a:t>El 27 de julio de 2017, esta Secretaría Ejecutiva del  </a:t>
            </a:r>
            <a:r>
              <a:rPr lang="es-ES_tradnl" sz="2400" dirty="0" err="1">
                <a:solidFill>
                  <a:schemeClr val="tx2"/>
                </a:solidFill>
                <a:latin typeface="Gotham Book" charset="0"/>
                <a:ea typeface="Gotham Book" charset="0"/>
                <a:cs typeface="Gotham Book" charset="0"/>
              </a:rPr>
              <a:t>MSyE</a:t>
            </a:r>
            <a:r>
              <a:rPr lang="es-ES_tradnl" sz="2400" dirty="0">
                <a:solidFill>
                  <a:schemeClr val="tx2"/>
                </a:solidFill>
                <a:latin typeface="Gotham Book" charset="0"/>
                <a:ea typeface="Gotham Book" charset="0"/>
                <a:cs typeface="Gotham Book" charset="0"/>
              </a:rPr>
              <a:t> </a:t>
            </a:r>
            <a:r>
              <a:rPr lang="es-MX" sz="2400" dirty="0">
                <a:solidFill>
                  <a:schemeClr val="tx2"/>
                </a:solidFill>
                <a:latin typeface="Gotham Book" charset="0"/>
                <a:ea typeface="Gotham Book" charset="0"/>
                <a:cs typeface="Gotham Book" charset="0"/>
              </a:rPr>
              <a:t>se reunió con las Organizaciones de la Sociedad Civil</a:t>
            </a:r>
            <a:endParaRPr lang="es-ES_tradnl" sz="2400" dirty="0">
              <a:solidFill>
                <a:schemeClr val="tx2"/>
              </a:solidFill>
              <a:latin typeface="Gotham Book" charset="0"/>
              <a:ea typeface="Gotham Book" charset="0"/>
              <a:cs typeface="Gotham Book" charset="0"/>
            </a:endParaRPr>
          </a:p>
        </p:txBody>
      </p:sp>
      <p:sp>
        <p:nvSpPr>
          <p:cNvPr id="4" name="Marcador de contenido 3"/>
          <p:cNvSpPr>
            <a:spLocks noGrp="1"/>
          </p:cNvSpPr>
          <p:nvPr>
            <p:ph idx="1"/>
          </p:nvPr>
        </p:nvSpPr>
        <p:spPr>
          <a:xfrm>
            <a:off x="729018" y="2357887"/>
            <a:ext cx="10515600" cy="4351338"/>
          </a:xfrm>
        </p:spPr>
        <p:txBody>
          <a:bodyPr/>
          <a:lstStyle/>
          <a:p>
            <a:pPr algn="just">
              <a:buClr>
                <a:schemeClr val="accent2"/>
              </a:buClr>
              <a:buFont typeface="Wingdings" charset="2"/>
              <a:buChar char="§"/>
            </a:pPr>
            <a:r>
              <a:rPr lang="es-MX" dirty="0">
                <a:solidFill>
                  <a:schemeClr val="accent4">
                    <a:lumMod val="75000"/>
                  </a:schemeClr>
                </a:solidFill>
              </a:rPr>
              <a:t>Se recabaron inquietudes de algunas organizaciones de la sociedad civil.</a:t>
            </a:r>
          </a:p>
          <a:p>
            <a:pPr algn="just">
              <a:buClr>
                <a:schemeClr val="accent2"/>
              </a:buClr>
              <a:buFont typeface="Wingdings" charset="2"/>
              <a:buChar char="§"/>
            </a:pPr>
            <a:r>
              <a:rPr lang="es-MX" dirty="0">
                <a:solidFill>
                  <a:schemeClr val="accent4">
                    <a:lumMod val="75000"/>
                  </a:schemeClr>
                </a:solidFill>
              </a:rPr>
              <a:t>Se llegó al acuerdo de abrir un periodo de quince días más para recibir aportes.</a:t>
            </a:r>
          </a:p>
          <a:p>
            <a:pPr algn="just">
              <a:buClr>
                <a:schemeClr val="accent2"/>
              </a:buClr>
              <a:buFont typeface="Wingdings" charset="2"/>
              <a:buChar char="§"/>
            </a:pPr>
            <a:r>
              <a:rPr lang="es-MX" dirty="0">
                <a:solidFill>
                  <a:schemeClr val="accent4">
                    <a:lumMod val="75000"/>
                  </a:schemeClr>
                </a:solidFill>
              </a:rPr>
              <a:t>Durante este periodo se recibieron 8 propuestas adicionales a las ya recabadas. </a:t>
            </a:r>
          </a:p>
          <a:p>
            <a:pPr algn="just">
              <a:buClr>
                <a:schemeClr val="accent2"/>
              </a:buClr>
              <a:buFont typeface="Wingdings" charset="2"/>
              <a:buChar char="§"/>
            </a:pPr>
            <a:r>
              <a:rPr lang="es-MX" dirty="0">
                <a:solidFill>
                  <a:schemeClr val="accent4">
                    <a:lumMod val="75000"/>
                  </a:schemeClr>
                </a:solidFill>
              </a:rPr>
              <a:t>Se procedió a incorporar todas las propuestas, vaciándolas en matrices comparativas (formato “dice, debe decir”).</a:t>
            </a:r>
            <a:endParaRPr lang="es-ES_tradnl" dirty="0">
              <a:solidFill>
                <a:schemeClr val="accent4">
                  <a:lumMod val="75000"/>
                </a:schemeClr>
              </a:solidFill>
            </a:endParaRPr>
          </a:p>
        </p:txBody>
      </p:sp>
    </p:spTree>
    <p:extLst>
      <p:ext uri="{BB962C8B-B14F-4D97-AF65-F5344CB8AC3E}">
        <p14:creationId xmlns:p14="http://schemas.microsoft.com/office/powerpoint/2010/main" val="4266887791"/>
      </p:ext>
    </p:extLst>
  </p:cSld>
  <p:clrMapOvr>
    <a:masterClrMapping/>
  </p:clrMapOvr>
</p:sld>
</file>

<file path=ppt/theme/theme1.xml><?xml version="1.0" encoding="utf-8"?>
<a:theme xmlns:a="http://schemas.openxmlformats.org/drawingml/2006/main" name="Tema de Office">
  <a:themeElements>
    <a:clrScheme name="lineamientois_EP">
      <a:dk1>
        <a:srgbClr val="000000"/>
      </a:dk1>
      <a:lt1>
        <a:srgbClr val="FFFFFF"/>
      </a:lt1>
      <a:dk2>
        <a:srgbClr val="F7A710"/>
      </a:dk2>
      <a:lt2>
        <a:srgbClr val="009288"/>
      </a:lt2>
      <a:accent1>
        <a:srgbClr val="614998"/>
      </a:accent1>
      <a:accent2>
        <a:srgbClr val="D54787"/>
      </a:accent2>
      <a:accent3>
        <a:srgbClr val="2E2C7F"/>
      </a:accent3>
      <a:accent4>
        <a:srgbClr val="888B8D"/>
      </a:accent4>
      <a:accent5>
        <a:srgbClr val="3E8853"/>
      </a:accent5>
      <a:accent6>
        <a:srgbClr val="00833C"/>
      </a:accent6>
      <a:hlink>
        <a:srgbClr val="F7A710"/>
      </a:hlink>
      <a:folHlink>
        <a:srgbClr val="0F4C4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lineamientos_2019" id="{F7CE49A8-D8AB-B747-8D5D-E8C9DB3DA0D7}" vid="{38C2E7EE-1535-9F4A-A340-B7E5D7AF852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plantilla_lineamientos_2019</Template>
  <TotalTime>654</TotalTime>
  <Words>1284</Words>
  <Application>Microsoft Macintosh PowerPoint</Application>
  <PresentationFormat>Panorámica</PresentationFormat>
  <Paragraphs>73</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Calibri</vt:lpstr>
      <vt:lpstr>Gotham Book</vt:lpstr>
      <vt:lpstr>Gotham Medium</vt:lpstr>
      <vt:lpstr>Gotham Narrow Ultra</vt:lpstr>
      <vt:lpstr>Wingdings</vt:lpstr>
      <vt:lpstr>Arial</vt:lpstr>
      <vt:lpstr>Tema de Office</vt:lpstr>
      <vt:lpstr>Presentación de PowerPoint</vt:lpstr>
      <vt:lpstr>El 1° de junio de 2012,  en la décima Asamblea Ordinaria el Comité de Seguimiento y Evaluación  del Programa de Derechos Humanos del Distrito Federal (CSyE):</vt:lpstr>
      <vt:lpstr>El 4 de abril de 2014,  en la vigésima octava Asamblea Ordinaria del CSyE :</vt:lpstr>
      <vt:lpstr>El 10 de noviembre de 2016, en la cuadragésima segunda Asamblea Ordinaria,  el CSyE acordó: </vt:lpstr>
      <vt:lpstr> Primera reunión del grupo de trabajo para la actualización de los Lineamientos de Operación del 30 de noviembre de 2016</vt:lpstr>
      <vt:lpstr>La Secretaría Ejecutiva del Mecanismo de Seguimiento y Evaluación</vt:lpstr>
      <vt:lpstr>La Secretaría Ejecutiva del Mecanismo de Seguimiento y Evaluación, llevó a cabo una campaña de difusión para un evento de socialización de la propuesta de Lineamientos de Operación</vt:lpstr>
      <vt:lpstr> Las organizaciones de la sociedad civil que remitieron propuestas fueron:</vt:lpstr>
      <vt:lpstr>El 27 de julio de 2017, esta Secretaría Ejecutiva del  MSyE se reunió con las Organizaciones de la Sociedad Civil</vt:lpstr>
      <vt:lpstr>Las propuestas adicionales remitidas fueron:</vt:lpstr>
      <vt:lpstr>Presentación de PowerPoint</vt:lpstr>
      <vt:lpstr>En la cuadragésima novena Asamblea Ordinaria del CSyE del 9 de julio de 2018:</vt:lpstr>
      <vt:lpstr>En la Quincuagésima Primera Asamblea Ordinaria del CSyE llevada a cabo el seis de marzo de 2019:</vt:lpstr>
      <vt:lpstr>Durante el Encuentro Participativo organizado por la Secretaría Ejecutiva del Mecanismo de Seguimiento y Evaluación, del 25 de marzo de 2019:</vt:lpstr>
      <vt:lpstr>  El 5 de abril de 2019, durante la quincuagésima segunda Asamblea Ordinaria del CSyE : </vt:lpstr>
      <vt:lpstr>El 17 de abril de 2019 durante la vigésima cuarta Asamblea Extraordinaria, el CSyE:</vt:lpstr>
      <vt:lpstr>Presentación de PowerPoint</vt:lpstr>
    </vt:vector>
  </TitlesOfParts>
  <Company>HP Inc.</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Manolo</dc:creator>
  <cp:lastModifiedBy>Mario Gutierrez</cp:lastModifiedBy>
  <cp:revision>49</cp:revision>
  <dcterms:created xsi:type="dcterms:W3CDTF">2019-04-22T23:21:56Z</dcterms:created>
  <dcterms:modified xsi:type="dcterms:W3CDTF">2019-04-29T16:54:01Z</dcterms:modified>
</cp:coreProperties>
</file>